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256" r:id="rId2"/>
    <p:sldId id="257" r:id="rId3"/>
    <p:sldId id="265" r:id="rId4"/>
    <p:sldId id="259" r:id="rId5"/>
    <p:sldId id="260" r:id="rId6"/>
    <p:sldId id="261" r:id="rId7"/>
    <p:sldId id="262" r:id="rId8"/>
    <p:sldId id="279" r:id="rId9"/>
    <p:sldId id="280" r:id="rId10"/>
    <p:sldId id="281" r:id="rId11"/>
    <p:sldId id="291" r:id="rId12"/>
    <p:sldId id="268" r:id="rId13"/>
    <p:sldId id="263" r:id="rId14"/>
    <p:sldId id="264" r:id="rId15"/>
    <p:sldId id="266" r:id="rId16"/>
    <p:sldId id="267" r:id="rId17"/>
    <p:sldId id="292" r:id="rId18"/>
    <p:sldId id="271" r:id="rId19"/>
    <p:sldId id="278" r:id="rId20"/>
    <p:sldId id="270" r:id="rId21"/>
    <p:sldId id="269" r:id="rId22"/>
    <p:sldId id="295" r:id="rId23"/>
    <p:sldId id="272" r:id="rId24"/>
    <p:sldId id="273" r:id="rId25"/>
    <p:sldId id="275" r:id="rId26"/>
    <p:sldId id="276" r:id="rId27"/>
    <p:sldId id="277" r:id="rId28"/>
    <p:sldId id="282" r:id="rId29"/>
    <p:sldId id="284" r:id="rId30"/>
    <p:sldId id="283" r:id="rId31"/>
    <p:sldId id="285" r:id="rId32"/>
    <p:sldId id="286" r:id="rId33"/>
    <p:sldId id="294" r:id="rId34"/>
    <p:sldId id="288" r:id="rId35"/>
    <p:sldId id="274" r:id="rId36"/>
    <p:sldId id="290" r:id="rId37"/>
    <p:sldId id="289" r:id="rId3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83" d="100"/>
          <a:sy n="83" d="100"/>
        </p:scale>
        <p:origin x="1454"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3177" tIns="46589" rIns="93177" bIns="46589" rtlCol="0"/>
          <a:lstStyle>
            <a:lvl1pPr algn="r">
              <a:defRPr sz="1200"/>
            </a:lvl1pPr>
          </a:lstStyle>
          <a:p>
            <a:fld id="{6E9A56EF-07C7-40DA-A8A9-65F45A5D808E}" type="datetimeFigureOut">
              <a:rPr lang="en-US" smtClean="0"/>
              <a:t>8/18/2019</a:t>
            </a:fld>
            <a:endParaRPr lang="en-US"/>
          </a:p>
        </p:txBody>
      </p:sp>
      <p:sp>
        <p:nvSpPr>
          <p:cNvPr id="4" name="Footer Placeholder 3"/>
          <p:cNvSpPr>
            <a:spLocks noGrp="1"/>
          </p:cNvSpPr>
          <p:nvPr>
            <p:ph type="ftr" sz="quarter" idx="2"/>
          </p:nvPr>
        </p:nvSpPr>
        <p:spPr>
          <a:xfrm>
            <a:off x="0" y="8829968"/>
            <a:ext cx="297180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6433"/>
          </a:xfrm>
          <a:prstGeom prst="rect">
            <a:avLst/>
          </a:prstGeom>
        </p:spPr>
        <p:txBody>
          <a:bodyPr vert="horz" lIns="93177" tIns="46589" rIns="93177" bIns="46589" rtlCol="0" anchor="b"/>
          <a:lstStyle>
            <a:lvl1pPr algn="r">
              <a:defRPr sz="1200"/>
            </a:lvl1pPr>
          </a:lstStyle>
          <a:p>
            <a:fld id="{286FDDDE-70BA-4125-BDFA-0BAB7DD67497}" type="slidenum">
              <a:rPr lang="en-US" smtClean="0"/>
              <a:t>‹#›</a:t>
            </a:fld>
            <a:endParaRPr lang="en-US"/>
          </a:p>
        </p:txBody>
      </p:sp>
    </p:spTree>
    <p:extLst>
      <p:ext uri="{BB962C8B-B14F-4D97-AF65-F5344CB8AC3E}">
        <p14:creationId xmlns:p14="http://schemas.microsoft.com/office/powerpoint/2010/main" val="2298994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AC061DEB-5BDC-43C1-9BB6-1F9A540F2401}" type="datetimeFigureOut">
              <a:rPr lang="en-US" smtClean="0"/>
              <a:t>8/18/2019</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14A2C18B-C936-4687-8960-57943DB9A91D}" type="slidenum">
              <a:rPr lang="en-US" smtClean="0"/>
              <a:t>‹#›</a:t>
            </a:fld>
            <a:endParaRPr lang="en-US" dirty="0"/>
          </a:p>
        </p:txBody>
      </p:sp>
    </p:spTree>
    <p:extLst>
      <p:ext uri="{BB962C8B-B14F-4D97-AF65-F5344CB8AC3E}">
        <p14:creationId xmlns:p14="http://schemas.microsoft.com/office/powerpoint/2010/main" val="2506274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1</a:t>
            </a:fld>
            <a:endParaRPr lang="en-US" dirty="0"/>
          </a:p>
        </p:txBody>
      </p:sp>
    </p:spTree>
    <p:extLst>
      <p:ext uri="{BB962C8B-B14F-4D97-AF65-F5344CB8AC3E}">
        <p14:creationId xmlns:p14="http://schemas.microsoft.com/office/powerpoint/2010/main" val="1738880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10</a:t>
            </a:fld>
            <a:endParaRPr lang="en-US" dirty="0"/>
          </a:p>
        </p:txBody>
      </p:sp>
    </p:spTree>
    <p:extLst>
      <p:ext uri="{BB962C8B-B14F-4D97-AF65-F5344CB8AC3E}">
        <p14:creationId xmlns:p14="http://schemas.microsoft.com/office/powerpoint/2010/main" val="2042356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11</a:t>
            </a:fld>
            <a:endParaRPr lang="en-US" dirty="0"/>
          </a:p>
        </p:txBody>
      </p:sp>
    </p:spTree>
    <p:extLst>
      <p:ext uri="{BB962C8B-B14F-4D97-AF65-F5344CB8AC3E}">
        <p14:creationId xmlns:p14="http://schemas.microsoft.com/office/powerpoint/2010/main" val="1639420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12</a:t>
            </a:fld>
            <a:endParaRPr lang="en-US" dirty="0"/>
          </a:p>
        </p:txBody>
      </p:sp>
    </p:spTree>
    <p:extLst>
      <p:ext uri="{BB962C8B-B14F-4D97-AF65-F5344CB8AC3E}">
        <p14:creationId xmlns:p14="http://schemas.microsoft.com/office/powerpoint/2010/main" val="465871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13</a:t>
            </a:fld>
            <a:endParaRPr lang="en-US" dirty="0"/>
          </a:p>
        </p:txBody>
      </p:sp>
    </p:spTree>
    <p:extLst>
      <p:ext uri="{BB962C8B-B14F-4D97-AF65-F5344CB8AC3E}">
        <p14:creationId xmlns:p14="http://schemas.microsoft.com/office/powerpoint/2010/main" val="3260065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14</a:t>
            </a:fld>
            <a:endParaRPr lang="en-US" dirty="0"/>
          </a:p>
        </p:txBody>
      </p:sp>
    </p:spTree>
    <p:extLst>
      <p:ext uri="{BB962C8B-B14F-4D97-AF65-F5344CB8AC3E}">
        <p14:creationId xmlns:p14="http://schemas.microsoft.com/office/powerpoint/2010/main" val="747766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15</a:t>
            </a:fld>
            <a:endParaRPr lang="en-US" dirty="0"/>
          </a:p>
        </p:txBody>
      </p:sp>
    </p:spTree>
    <p:extLst>
      <p:ext uri="{BB962C8B-B14F-4D97-AF65-F5344CB8AC3E}">
        <p14:creationId xmlns:p14="http://schemas.microsoft.com/office/powerpoint/2010/main" val="3425963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16</a:t>
            </a:fld>
            <a:endParaRPr lang="en-US" dirty="0"/>
          </a:p>
        </p:txBody>
      </p:sp>
    </p:spTree>
    <p:extLst>
      <p:ext uri="{BB962C8B-B14F-4D97-AF65-F5344CB8AC3E}">
        <p14:creationId xmlns:p14="http://schemas.microsoft.com/office/powerpoint/2010/main" val="42336078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Effective date is August 1, 2018,</a:t>
            </a:r>
            <a:r>
              <a:rPr lang="en-US" baseline="0" dirty="0" smtClean="0"/>
              <a:t> with implementation felt during the 2019-20 school year.  WHAT STUDENTS DO DURING THE 2018-19 SCHOOL YEAR WILL DETERMINE THEIR ELIGIBILITY FOR 2019-20, SHOULD THEY TRANSFER SCHOOLS, AND NOT MEET ONE OF THE 15 EXCEPTIONS.</a:t>
            </a:r>
            <a:endParaRPr lang="en-US" dirty="0"/>
          </a:p>
        </p:txBody>
      </p:sp>
      <p:sp>
        <p:nvSpPr>
          <p:cNvPr id="4" name="Slide Number Placeholder 3"/>
          <p:cNvSpPr>
            <a:spLocks noGrp="1"/>
          </p:cNvSpPr>
          <p:nvPr>
            <p:ph type="sldNum" sz="quarter" idx="10"/>
          </p:nvPr>
        </p:nvSpPr>
        <p:spPr/>
        <p:txBody>
          <a:bodyPr/>
          <a:lstStyle/>
          <a:p>
            <a:fld id="{14A2C18B-C936-4687-8960-57943DB9A91D}" type="slidenum">
              <a:rPr lang="en-US" smtClean="0"/>
              <a:t>17</a:t>
            </a:fld>
            <a:endParaRPr lang="en-US" dirty="0"/>
          </a:p>
        </p:txBody>
      </p:sp>
    </p:spTree>
    <p:extLst>
      <p:ext uri="{BB962C8B-B14F-4D97-AF65-F5344CB8AC3E}">
        <p14:creationId xmlns:p14="http://schemas.microsoft.com/office/powerpoint/2010/main" val="35446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18</a:t>
            </a:fld>
            <a:endParaRPr lang="en-US" dirty="0"/>
          </a:p>
        </p:txBody>
      </p:sp>
    </p:spTree>
    <p:extLst>
      <p:ext uri="{BB962C8B-B14F-4D97-AF65-F5344CB8AC3E}">
        <p14:creationId xmlns:p14="http://schemas.microsoft.com/office/powerpoint/2010/main" val="4257606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A2C18B-C936-4687-8960-57943DB9A91D}" type="slidenum">
              <a:rPr lang="en-US" smtClean="0"/>
              <a:t>19</a:t>
            </a:fld>
            <a:endParaRPr lang="en-US" dirty="0"/>
          </a:p>
        </p:txBody>
      </p:sp>
    </p:spTree>
    <p:extLst>
      <p:ext uri="{BB962C8B-B14F-4D97-AF65-F5344CB8AC3E}">
        <p14:creationId xmlns:p14="http://schemas.microsoft.com/office/powerpoint/2010/main" val="1673021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A2C18B-C936-4687-8960-57943DB9A91D}" type="slidenum">
              <a:rPr lang="en-US" smtClean="0"/>
              <a:t>2</a:t>
            </a:fld>
            <a:endParaRPr lang="en-US" dirty="0"/>
          </a:p>
        </p:txBody>
      </p:sp>
    </p:spTree>
    <p:extLst>
      <p:ext uri="{BB962C8B-B14F-4D97-AF65-F5344CB8AC3E}">
        <p14:creationId xmlns:p14="http://schemas.microsoft.com/office/powerpoint/2010/main" val="11892028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20</a:t>
            </a:fld>
            <a:endParaRPr lang="en-US" dirty="0"/>
          </a:p>
        </p:txBody>
      </p:sp>
    </p:spTree>
    <p:extLst>
      <p:ext uri="{BB962C8B-B14F-4D97-AF65-F5344CB8AC3E}">
        <p14:creationId xmlns:p14="http://schemas.microsoft.com/office/powerpoint/2010/main" val="8661863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21</a:t>
            </a:fld>
            <a:endParaRPr lang="en-US" dirty="0"/>
          </a:p>
        </p:txBody>
      </p:sp>
    </p:spTree>
    <p:extLst>
      <p:ext uri="{BB962C8B-B14F-4D97-AF65-F5344CB8AC3E}">
        <p14:creationId xmlns:p14="http://schemas.microsoft.com/office/powerpoint/2010/main" val="42852455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22</a:t>
            </a:fld>
            <a:endParaRPr lang="en-US" dirty="0"/>
          </a:p>
        </p:txBody>
      </p:sp>
    </p:spTree>
    <p:extLst>
      <p:ext uri="{BB962C8B-B14F-4D97-AF65-F5344CB8AC3E}">
        <p14:creationId xmlns:p14="http://schemas.microsoft.com/office/powerpoint/2010/main" val="31040371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broken</a:t>
            </a:r>
            <a:r>
              <a:rPr lang="en-US" baseline="0" dirty="0" smtClean="0"/>
              <a:t> / not known about rule!</a:t>
            </a:r>
            <a:endParaRPr lang="en-US" dirty="0"/>
          </a:p>
        </p:txBody>
      </p:sp>
      <p:sp>
        <p:nvSpPr>
          <p:cNvPr id="4" name="Slide Number Placeholder 3"/>
          <p:cNvSpPr>
            <a:spLocks noGrp="1"/>
          </p:cNvSpPr>
          <p:nvPr>
            <p:ph type="sldNum" sz="quarter" idx="10"/>
          </p:nvPr>
        </p:nvSpPr>
        <p:spPr/>
        <p:txBody>
          <a:bodyPr/>
          <a:lstStyle/>
          <a:p>
            <a:fld id="{14A2C18B-C936-4687-8960-57943DB9A91D}" type="slidenum">
              <a:rPr lang="en-US" smtClean="0"/>
              <a:t>23</a:t>
            </a:fld>
            <a:endParaRPr lang="en-US" dirty="0"/>
          </a:p>
        </p:txBody>
      </p:sp>
    </p:spTree>
    <p:extLst>
      <p:ext uri="{BB962C8B-B14F-4D97-AF65-F5344CB8AC3E}">
        <p14:creationId xmlns:p14="http://schemas.microsoft.com/office/powerpoint/2010/main" val="11603532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24</a:t>
            </a:fld>
            <a:endParaRPr lang="en-US" dirty="0"/>
          </a:p>
        </p:txBody>
      </p:sp>
    </p:spTree>
    <p:extLst>
      <p:ext uri="{BB962C8B-B14F-4D97-AF65-F5344CB8AC3E}">
        <p14:creationId xmlns:p14="http://schemas.microsoft.com/office/powerpoint/2010/main" val="2050089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25</a:t>
            </a:fld>
            <a:endParaRPr lang="en-US" dirty="0"/>
          </a:p>
        </p:txBody>
      </p:sp>
    </p:spTree>
    <p:extLst>
      <p:ext uri="{BB962C8B-B14F-4D97-AF65-F5344CB8AC3E}">
        <p14:creationId xmlns:p14="http://schemas.microsoft.com/office/powerpoint/2010/main" val="39296616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26</a:t>
            </a:fld>
            <a:endParaRPr lang="en-US" dirty="0"/>
          </a:p>
        </p:txBody>
      </p:sp>
    </p:spTree>
    <p:extLst>
      <p:ext uri="{BB962C8B-B14F-4D97-AF65-F5344CB8AC3E}">
        <p14:creationId xmlns:p14="http://schemas.microsoft.com/office/powerpoint/2010/main" val="29484351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27</a:t>
            </a:fld>
            <a:endParaRPr lang="en-US" dirty="0"/>
          </a:p>
        </p:txBody>
      </p:sp>
    </p:spTree>
    <p:extLst>
      <p:ext uri="{BB962C8B-B14F-4D97-AF65-F5344CB8AC3E}">
        <p14:creationId xmlns:p14="http://schemas.microsoft.com/office/powerpoint/2010/main" val="991585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28</a:t>
            </a:fld>
            <a:endParaRPr lang="en-US" dirty="0"/>
          </a:p>
        </p:txBody>
      </p:sp>
    </p:spTree>
    <p:extLst>
      <p:ext uri="{BB962C8B-B14F-4D97-AF65-F5344CB8AC3E}">
        <p14:creationId xmlns:p14="http://schemas.microsoft.com/office/powerpoint/2010/main" val="39097931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29</a:t>
            </a:fld>
            <a:endParaRPr lang="en-US" dirty="0"/>
          </a:p>
        </p:txBody>
      </p:sp>
    </p:spTree>
    <p:extLst>
      <p:ext uri="{BB962C8B-B14F-4D97-AF65-F5344CB8AC3E}">
        <p14:creationId xmlns:p14="http://schemas.microsoft.com/office/powerpoint/2010/main" val="470990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A2C18B-C936-4687-8960-57943DB9A91D}" type="slidenum">
              <a:rPr lang="en-US" smtClean="0"/>
              <a:t>3</a:t>
            </a:fld>
            <a:endParaRPr lang="en-US" dirty="0"/>
          </a:p>
        </p:txBody>
      </p:sp>
    </p:spTree>
    <p:extLst>
      <p:ext uri="{BB962C8B-B14F-4D97-AF65-F5344CB8AC3E}">
        <p14:creationId xmlns:p14="http://schemas.microsoft.com/office/powerpoint/2010/main" val="41660991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30</a:t>
            </a:fld>
            <a:endParaRPr lang="en-US" dirty="0"/>
          </a:p>
        </p:txBody>
      </p:sp>
    </p:spTree>
    <p:extLst>
      <p:ext uri="{BB962C8B-B14F-4D97-AF65-F5344CB8AC3E}">
        <p14:creationId xmlns:p14="http://schemas.microsoft.com/office/powerpoint/2010/main" val="15918240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31</a:t>
            </a:fld>
            <a:endParaRPr lang="en-US" dirty="0"/>
          </a:p>
        </p:txBody>
      </p:sp>
    </p:spTree>
    <p:extLst>
      <p:ext uri="{BB962C8B-B14F-4D97-AF65-F5344CB8AC3E}">
        <p14:creationId xmlns:p14="http://schemas.microsoft.com/office/powerpoint/2010/main" val="41913928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32</a:t>
            </a:fld>
            <a:endParaRPr lang="en-US" dirty="0"/>
          </a:p>
        </p:txBody>
      </p:sp>
    </p:spTree>
    <p:extLst>
      <p:ext uri="{BB962C8B-B14F-4D97-AF65-F5344CB8AC3E}">
        <p14:creationId xmlns:p14="http://schemas.microsoft.com/office/powerpoint/2010/main" val="1895119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33</a:t>
            </a:fld>
            <a:endParaRPr lang="en-US" dirty="0"/>
          </a:p>
        </p:txBody>
      </p:sp>
    </p:spTree>
    <p:extLst>
      <p:ext uri="{BB962C8B-B14F-4D97-AF65-F5344CB8AC3E}">
        <p14:creationId xmlns:p14="http://schemas.microsoft.com/office/powerpoint/2010/main" val="14670910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34</a:t>
            </a:fld>
            <a:endParaRPr lang="en-US" dirty="0"/>
          </a:p>
        </p:txBody>
      </p:sp>
    </p:spTree>
    <p:extLst>
      <p:ext uri="{BB962C8B-B14F-4D97-AF65-F5344CB8AC3E}">
        <p14:creationId xmlns:p14="http://schemas.microsoft.com/office/powerpoint/2010/main" val="42779074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35</a:t>
            </a:fld>
            <a:endParaRPr lang="en-US" dirty="0"/>
          </a:p>
        </p:txBody>
      </p:sp>
    </p:spTree>
    <p:extLst>
      <p:ext uri="{BB962C8B-B14F-4D97-AF65-F5344CB8AC3E}">
        <p14:creationId xmlns:p14="http://schemas.microsoft.com/office/powerpoint/2010/main" val="42932974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36</a:t>
            </a:fld>
            <a:endParaRPr lang="en-US" dirty="0"/>
          </a:p>
        </p:txBody>
      </p:sp>
    </p:spTree>
    <p:extLst>
      <p:ext uri="{BB962C8B-B14F-4D97-AF65-F5344CB8AC3E}">
        <p14:creationId xmlns:p14="http://schemas.microsoft.com/office/powerpoint/2010/main" val="14567653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37</a:t>
            </a:fld>
            <a:endParaRPr lang="en-US" dirty="0"/>
          </a:p>
        </p:txBody>
      </p:sp>
    </p:spTree>
    <p:extLst>
      <p:ext uri="{BB962C8B-B14F-4D97-AF65-F5344CB8AC3E}">
        <p14:creationId xmlns:p14="http://schemas.microsoft.com/office/powerpoint/2010/main" val="2923356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4</a:t>
            </a:fld>
            <a:endParaRPr lang="en-US" dirty="0"/>
          </a:p>
        </p:txBody>
      </p:sp>
    </p:spTree>
    <p:extLst>
      <p:ext uri="{BB962C8B-B14F-4D97-AF65-F5344CB8AC3E}">
        <p14:creationId xmlns:p14="http://schemas.microsoft.com/office/powerpoint/2010/main" val="1924846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5</a:t>
            </a:fld>
            <a:endParaRPr lang="en-US" dirty="0"/>
          </a:p>
        </p:txBody>
      </p:sp>
    </p:spTree>
    <p:extLst>
      <p:ext uri="{BB962C8B-B14F-4D97-AF65-F5344CB8AC3E}">
        <p14:creationId xmlns:p14="http://schemas.microsoft.com/office/powerpoint/2010/main" val="4131900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6</a:t>
            </a:fld>
            <a:endParaRPr lang="en-US" dirty="0"/>
          </a:p>
        </p:txBody>
      </p:sp>
    </p:spTree>
    <p:extLst>
      <p:ext uri="{BB962C8B-B14F-4D97-AF65-F5344CB8AC3E}">
        <p14:creationId xmlns:p14="http://schemas.microsoft.com/office/powerpoint/2010/main" val="4126420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7</a:t>
            </a:fld>
            <a:endParaRPr lang="en-US" dirty="0"/>
          </a:p>
        </p:txBody>
      </p:sp>
    </p:spTree>
    <p:extLst>
      <p:ext uri="{BB962C8B-B14F-4D97-AF65-F5344CB8AC3E}">
        <p14:creationId xmlns:p14="http://schemas.microsoft.com/office/powerpoint/2010/main" val="436240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8</a:t>
            </a:fld>
            <a:endParaRPr lang="en-US" dirty="0"/>
          </a:p>
        </p:txBody>
      </p:sp>
    </p:spTree>
    <p:extLst>
      <p:ext uri="{BB962C8B-B14F-4D97-AF65-F5344CB8AC3E}">
        <p14:creationId xmlns:p14="http://schemas.microsoft.com/office/powerpoint/2010/main" val="1426580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2C18B-C936-4687-8960-57943DB9A91D}" type="slidenum">
              <a:rPr lang="en-US" smtClean="0"/>
              <a:t>9</a:t>
            </a:fld>
            <a:endParaRPr lang="en-US" dirty="0"/>
          </a:p>
        </p:txBody>
      </p:sp>
    </p:spTree>
    <p:extLst>
      <p:ext uri="{BB962C8B-B14F-4D97-AF65-F5344CB8AC3E}">
        <p14:creationId xmlns:p14="http://schemas.microsoft.com/office/powerpoint/2010/main" val="33153977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B381C06-2AA2-4339-BD1A-2310309FB444}" type="datetimeFigureOut">
              <a:rPr lang="en-US" smtClean="0"/>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6A3898-9476-4AD8-97F8-4D91267A7477}" type="slidenum">
              <a:rPr lang="en-US" smtClean="0"/>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381C06-2AA2-4339-BD1A-2310309FB444}" type="datetimeFigureOut">
              <a:rPr lang="en-US" smtClean="0"/>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6A3898-9476-4AD8-97F8-4D91267A747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381C06-2AA2-4339-BD1A-2310309FB444}" type="datetimeFigureOut">
              <a:rPr lang="en-US" smtClean="0"/>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6A3898-9476-4AD8-97F8-4D91267A747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B381C06-2AA2-4339-BD1A-2310309FB444}" type="datetimeFigureOut">
              <a:rPr lang="en-US" smtClean="0"/>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6A3898-9476-4AD8-97F8-4D91267A7477}"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381C06-2AA2-4339-BD1A-2310309FB444}" type="datetimeFigureOut">
              <a:rPr lang="en-US" smtClean="0"/>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6A3898-9476-4AD8-97F8-4D91267A7477}"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B381C06-2AA2-4339-BD1A-2310309FB444}" type="datetimeFigureOut">
              <a:rPr lang="en-US" smtClean="0"/>
              <a:t>8/18/2019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6A3898-9476-4AD8-97F8-4D91267A747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B381C06-2AA2-4339-BD1A-2310309FB444}" type="datetimeFigureOut">
              <a:rPr lang="en-US" smtClean="0"/>
              <a:t>8/18/2019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6A3898-9476-4AD8-97F8-4D91267A747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381C06-2AA2-4339-BD1A-2310309FB444}" type="datetimeFigureOut">
              <a:rPr lang="en-US" smtClean="0"/>
              <a:t>8/18/2019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6A3898-9476-4AD8-97F8-4D91267A747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81C06-2AA2-4339-BD1A-2310309FB444}" type="datetimeFigureOut">
              <a:rPr lang="en-US" smtClean="0"/>
              <a:t>8/18/2019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6A3898-9476-4AD8-97F8-4D91267A747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381C06-2AA2-4339-BD1A-2310309FB444}" type="datetimeFigureOut">
              <a:rPr lang="en-US" smtClean="0"/>
              <a:t>8/18/2019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6A3898-9476-4AD8-97F8-4D91267A747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381C06-2AA2-4339-BD1A-2310309FB444}" type="datetimeFigureOut">
              <a:rPr lang="en-US" smtClean="0"/>
              <a:t>8/18/2019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6A3898-9476-4AD8-97F8-4D91267A747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B381C06-2AA2-4339-BD1A-2310309FB444}" type="datetimeFigureOut">
              <a:rPr lang="en-US" smtClean="0"/>
              <a:t>8/18/2019</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C6A3898-9476-4AD8-97F8-4D91267A7477}"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remind101.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cdc.gov/headsup/youthsports/training/index.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cbytwerk@lansingchristianschool.or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mhsaa.com/Sports/Score-Center"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mailto:prepsports@mlive.com" TargetMode="External"/><Relationship Id="rId4" Type="http://schemas.openxmlformats.org/officeDocument/2006/relationships/hyperlink" Target="mailto:sports@lsj.com"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eb3.ncaa.org/ecwr3/"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ansingchristianpilgrims-mi.e-ppe.com/index.jsp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3886200"/>
            <a:ext cx="6858000" cy="2209800"/>
          </a:xfrm>
        </p:spPr>
        <p:txBody>
          <a:bodyPr>
            <a:normAutofit/>
          </a:bodyPr>
          <a:lstStyle/>
          <a:p>
            <a:r>
              <a:rPr lang="en-US" sz="2800" dirty="0" smtClean="0"/>
              <a:t>August 13, 2019</a:t>
            </a:r>
          </a:p>
          <a:p>
            <a:endParaRPr lang="en-US" sz="2800" dirty="0" smtClean="0"/>
          </a:p>
          <a:p>
            <a:endParaRPr lang="en-US" sz="2800" dirty="0"/>
          </a:p>
        </p:txBody>
      </p:sp>
      <p:sp>
        <p:nvSpPr>
          <p:cNvPr id="2" name="Title 1"/>
          <p:cNvSpPr>
            <a:spLocks noGrp="1"/>
          </p:cNvSpPr>
          <p:nvPr>
            <p:ph type="ctrTitle"/>
          </p:nvPr>
        </p:nvSpPr>
        <p:spPr/>
        <p:txBody>
          <a:bodyPr/>
          <a:lstStyle/>
          <a:p>
            <a:r>
              <a:rPr lang="en-US" sz="4800" dirty="0" smtClean="0"/>
              <a:t>Lansing Christian School</a:t>
            </a:r>
            <a:r>
              <a:rPr lang="en-US" dirty="0" smtClean="0"/>
              <a:t/>
            </a:r>
            <a:br>
              <a:rPr lang="en-US" dirty="0" smtClean="0"/>
            </a:br>
            <a:r>
              <a:rPr lang="en-US" dirty="0" smtClean="0"/>
              <a:t>annual coaches meeting</a:t>
            </a:r>
            <a:endParaRPr lang="en-US" dirty="0"/>
          </a:p>
        </p:txBody>
      </p:sp>
    </p:spTree>
    <p:extLst>
      <p:ext uri="{BB962C8B-B14F-4D97-AF65-F5344CB8AC3E}">
        <p14:creationId xmlns:p14="http://schemas.microsoft.com/office/powerpoint/2010/main" val="2686146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sz="quarter" idx="13"/>
          </p:nvPr>
        </p:nvSpPr>
        <p:spPr/>
        <p:txBody>
          <a:bodyPr>
            <a:normAutofit/>
          </a:bodyPr>
          <a:lstStyle/>
          <a:p>
            <a:r>
              <a:rPr lang="en-US" sz="2000" dirty="0" smtClean="0"/>
              <a:t>Coaches will provide athletes and parents detailed practice schedules well in advance. </a:t>
            </a:r>
            <a:endParaRPr lang="en-US" sz="2000" dirty="0"/>
          </a:p>
          <a:p>
            <a:r>
              <a:rPr lang="en-US" sz="2000" dirty="0" smtClean="0"/>
              <a:t>Please communicate in advance if any practices are scheduled for a Saturday; confirm availability with Laurie </a:t>
            </a:r>
            <a:r>
              <a:rPr lang="en-US" sz="2000" dirty="0" err="1" smtClean="0"/>
              <a:t>Iversen</a:t>
            </a:r>
            <a:r>
              <a:rPr lang="en-US" sz="2000" dirty="0" smtClean="0"/>
              <a:t>.</a:t>
            </a:r>
          </a:p>
          <a:p>
            <a:r>
              <a:rPr lang="en-US" sz="2000" dirty="0" smtClean="0"/>
              <a:t>Any schedule changes due to a snow day or inclement weather will be communicated early in the day.  </a:t>
            </a:r>
            <a:endParaRPr lang="en-US" sz="2000" dirty="0"/>
          </a:p>
        </p:txBody>
      </p:sp>
    </p:spTree>
    <p:extLst>
      <p:ext uri="{BB962C8B-B14F-4D97-AF65-F5344CB8AC3E}">
        <p14:creationId xmlns:p14="http://schemas.microsoft.com/office/powerpoint/2010/main" val="4259492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managers</a:t>
            </a:r>
            <a:endParaRPr lang="en-US" dirty="0"/>
          </a:p>
        </p:txBody>
      </p:sp>
      <p:sp>
        <p:nvSpPr>
          <p:cNvPr id="3" name="Content Placeholder 2"/>
          <p:cNvSpPr>
            <a:spLocks noGrp="1"/>
          </p:cNvSpPr>
          <p:nvPr>
            <p:ph sz="quarter" idx="13"/>
          </p:nvPr>
        </p:nvSpPr>
        <p:spPr/>
        <p:txBody>
          <a:bodyPr/>
          <a:lstStyle/>
          <a:p>
            <a:r>
              <a:rPr lang="en-US" dirty="0"/>
              <a:t>Game Managers will be the official representative of the school and athletic department at athletic functions.  The Game Manager will help to provide a safe, well organized event for student athletes and event </a:t>
            </a:r>
            <a:r>
              <a:rPr lang="en-US" dirty="0" smtClean="0"/>
              <a:t>attendees.</a:t>
            </a:r>
          </a:p>
          <a:p>
            <a:pPr lvl="1"/>
            <a:r>
              <a:rPr lang="en-US" dirty="0" smtClean="0"/>
              <a:t>Pre-Game Set-up: Facilities are ready for competition</a:t>
            </a:r>
          </a:p>
          <a:p>
            <a:pPr lvl="1"/>
            <a:r>
              <a:rPr lang="en-US" dirty="0" smtClean="0"/>
              <a:t>Administrative Game Details: meet visiting team, officials; coordinate with trainer; ensure concessions/admissions volunteers in place; monitor for unsportsmanship-like behavior</a:t>
            </a:r>
          </a:p>
          <a:p>
            <a:pPr lvl="1"/>
            <a:r>
              <a:rPr lang="en-US" dirty="0" smtClean="0"/>
              <a:t>Post-Game Take-down: </a:t>
            </a:r>
            <a:r>
              <a:rPr lang="en-US" dirty="0"/>
              <a:t>S</a:t>
            </a:r>
            <a:r>
              <a:rPr lang="en-US" dirty="0" smtClean="0"/>
              <a:t>ecure equipment post-game; stadium lights off, reconcile concession/ticket money and deposit in athletic or business office</a:t>
            </a:r>
          </a:p>
          <a:p>
            <a:pPr marL="342900" lvl="1" indent="-342900"/>
            <a:r>
              <a:rPr lang="en-US" dirty="0"/>
              <a:t>Identified by lime green/grey </a:t>
            </a:r>
            <a:r>
              <a:rPr lang="en-US" dirty="0" smtClean="0"/>
              <a:t>polo-shirt </a:t>
            </a:r>
            <a:r>
              <a:rPr lang="en-US" dirty="0"/>
              <a:t>with GAME MANAGER on sleeve</a:t>
            </a:r>
            <a:r>
              <a:rPr lang="en-US" dirty="0" smtClean="0"/>
              <a:t>.</a:t>
            </a:r>
          </a:p>
          <a:p>
            <a:pPr marL="285750" lvl="1"/>
            <a:r>
              <a:rPr lang="en-US" dirty="0" smtClean="0"/>
              <a:t>Manager will be coordinated by season or sport, pay schedule based on number of games managed per evening. </a:t>
            </a:r>
            <a:r>
              <a:rPr lang="en-US" b="1" i="1" dirty="0" smtClean="0"/>
              <a:t> If interested, please see Angela Rogers or Bonnie!</a:t>
            </a:r>
            <a:endParaRPr lang="en-US" b="1" i="1" dirty="0"/>
          </a:p>
          <a:p>
            <a:pPr marL="457200" lvl="1" indent="0">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480047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Communicating with your team</a:t>
            </a:r>
            <a:br>
              <a:rPr lang="en-US" dirty="0" smtClean="0"/>
            </a:br>
            <a:r>
              <a:rPr lang="en-US" sz="1600" i="1" dirty="0" smtClean="0"/>
              <a:t>Remind 101</a:t>
            </a:r>
            <a:endParaRPr lang="en-US" sz="1600" i="1" dirty="0"/>
          </a:p>
        </p:txBody>
      </p:sp>
      <p:sp>
        <p:nvSpPr>
          <p:cNvPr id="3" name="Content Placeholder 2"/>
          <p:cNvSpPr>
            <a:spLocks noGrp="1"/>
          </p:cNvSpPr>
          <p:nvPr>
            <p:ph sz="quarter" idx="13"/>
          </p:nvPr>
        </p:nvSpPr>
        <p:spPr/>
        <p:txBody>
          <a:bodyPr>
            <a:normAutofit/>
          </a:bodyPr>
          <a:lstStyle/>
          <a:p>
            <a:endParaRPr lang="en-US" dirty="0"/>
          </a:p>
          <a:p>
            <a:r>
              <a:rPr lang="en-US" dirty="0"/>
              <a:t> </a:t>
            </a:r>
            <a:r>
              <a:rPr lang="en-US" sz="3200" dirty="0"/>
              <a:t>Remind 101 is a website that provides a safe way for </a:t>
            </a:r>
            <a:r>
              <a:rPr lang="en-US" sz="3200" dirty="0" smtClean="0"/>
              <a:t>teachers/coaches </a:t>
            </a:r>
            <a:r>
              <a:rPr lang="en-US" sz="3200" dirty="0"/>
              <a:t>to text message or email students and parents. </a:t>
            </a:r>
            <a:r>
              <a:rPr lang="en-US" sz="3200" dirty="0" smtClean="0"/>
              <a:t> </a:t>
            </a:r>
          </a:p>
          <a:p>
            <a:r>
              <a:rPr lang="en-US" sz="3200" dirty="0" smtClean="0">
                <a:hlinkClick r:id="rId3"/>
              </a:rPr>
              <a:t>www.remind101.com</a:t>
            </a:r>
            <a:r>
              <a:rPr lang="en-US" sz="3200" dirty="0" smtClean="0"/>
              <a:t> </a:t>
            </a:r>
          </a:p>
          <a:p>
            <a:r>
              <a:rPr lang="en-US" sz="3200" dirty="0" smtClean="0"/>
              <a:t>Frequently Asked Questions and Sign-Up Directions located in your meeting materials.</a:t>
            </a:r>
          </a:p>
          <a:p>
            <a:endParaRPr lang="en-US" dirty="0"/>
          </a:p>
          <a:p>
            <a:endParaRPr lang="en-US" dirty="0"/>
          </a:p>
          <a:p>
            <a:endParaRPr lang="en-US" sz="2200" dirty="0"/>
          </a:p>
        </p:txBody>
      </p:sp>
    </p:spTree>
    <p:extLst>
      <p:ext uri="{BB962C8B-B14F-4D97-AF65-F5344CB8AC3E}">
        <p14:creationId xmlns:p14="http://schemas.microsoft.com/office/powerpoint/2010/main" val="2308275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924800" cy="731838"/>
          </a:xfrm>
        </p:spPr>
        <p:txBody>
          <a:bodyPr/>
          <a:lstStyle/>
          <a:p>
            <a:r>
              <a:rPr lang="en-US" dirty="0" smtClean="0"/>
              <a:t>Parent Meetings</a:t>
            </a:r>
            <a:endParaRPr lang="en-US" dirty="0"/>
          </a:p>
        </p:txBody>
      </p:sp>
      <p:sp>
        <p:nvSpPr>
          <p:cNvPr id="3" name="Content Placeholder 2"/>
          <p:cNvSpPr>
            <a:spLocks noGrp="1"/>
          </p:cNvSpPr>
          <p:nvPr>
            <p:ph sz="quarter" idx="13"/>
          </p:nvPr>
        </p:nvSpPr>
        <p:spPr>
          <a:xfrm>
            <a:off x="609600" y="1219200"/>
            <a:ext cx="7924800" cy="4495800"/>
          </a:xfrm>
        </p:spPr>
        <p:txBody>
          <a:bodyPr>
            <a:noAutofit/>
          </a:bodyPr>
          <a:lstStyle/>
          <a:p>
            <a:r>
              <a:rPr lang="en-US" sz="1650" b="1" i="1" dirty="0" smtClean="0"/>
              <a:t>Scheduled within first two weeks of the season. – PUT ALL EXPECTATIONS IN WRITING!</a:t>
            </a:r>
          </a:p>
          <a:p>
            <a:r>
              <a:rPr lang="en-US" sz="1650" dirty="0" smtClean="0"/>
              <a:t>Ask a parent to be “Team Mom/Dad” to organize parent-driven functions (coordination of team meals, if applicable; recruitment of volunteers; organization of end-of-season banquet; etc.)</a:t>
            </a:r>
          </a:p>
          <a:p>
            <a:r>
              <a:rPr lang="en-US" sz="1650" dirty="0" smtClean="0"/>
              <a:t>Expected conduct in practice and games.</a:t>
            </a:r>
          </a:p>
          <a:p>
            <a:r>
              <a:rPr lang="en-US" sz="1650" dirty="0" smtClean="0"/>
              <a:t>School Attendance </a:t>
            </a:r>
            <a:r>
              <a:rPr lang="en-US" sz="1650" dirty="0"/>
              <a:t>-A student athlete is expected to attend at least ½ day (four class periods) on the day of a contest or practice. </a:t>
            </a:r>
            <a:endParaRPr lang="en-US" sz="1650" dirty="0" smtClean="0"/>
          </a:p>
          <a:p>
            <a:r>
              <a:rPr lang="en-US" sz="1650" dirty="0" smtClean="0"/>
              <a:t>Policy for Varsity letter awards: participation in 2/3 of athletic contests at varsity level; participate in post-season tournament; academically eligible, good standing with team.</a:t>
            </a:r>
          </a:p>
          <a:p>
            <a:r>
              <a:rPr lang="en-US" sz="1650" dirty="0" smtClean="0"/>
              <a:t>Practice at Trinity: students may not walk; must ride with a teammate or parent.</a:t>
            </a:r>
          </a:p>
          <a:p>
            <a:r>
              <a:rPr lang="en-US" sz="1650" dirty="0" smtClean="0"/>
              <a:t>Bus Transportation: Students are expected ride to off-site contests as a team.  If parents wish to transport their own child home after the game, they must notify the coach.  </a:t>
            </a:r>
            <a:endParaRPr lang="en-US" sz="1650" dirty="0"/>
          </a:p>
        </p:txBody>
      </p:sp>
    </p:spTree>
    <p:extLst>
      <p:ext uri="{BB962C8B-B14F-4D97-AF65-F5344CB8AC3E}">
        <p14:creationId xmlns:p14="http://schemas.microsoft.com/office/powerpoint/2010/main" val="1876066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Meetings - Continued</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State your expectations regarding practice/game attendance.  Include your policy for missing practice without prior approval.</a:t>
            </a:r>
          </a:p>
          <a:p>
            <a:r>
              <a:rPr lang="en-US" dirty="0" smtClean="0"/>
              <a:t>Practice start times: “If you are late, you are late.  If you are on time, you are late.  If you are early, you are on time.”  </a:t>
            </a:r>
          </a:p>
          <a:p>
            <a:r>
              <a:rPr lang="en-US" dirty="0" smtClean="0"/>
              <a:t>24-Hour Rule: Unless an emergency, parents need to wait 24-hours after a practice/game to discuss issues like playing time, player conduct or coach conduct. Sleep on it, pray on it…then work through it!  </a:t>
            </a:r>
          </a:p>
          <a:p>
            <a:r>
              <a:rPr lang="en-US" dirty="0" smtClean="0"/>
              <a:t>How you determine playing time.</a:t>
            </a:r>
          </a:p>
          <a:p>
            <a:r>
              <a:rPr lang="en-US" dirty="0" smtClean="0"/>
              <a:t>Uniforms – will be distributed at the beginning of the season; returned at the end of the season, washed and in good condition; coaches responsibility.  </a:t>
            </a:r>
            <a:r>
              <a:rPr lang="en-US" b="1" i="1" dirty="0" smtClean="0"/>
              <a:t>Any student athlete who fails to return a uniform at the end of the season will be fined $350.  Athletic awards will not be given until fine is paid. </a:t>
            </a:r>
            <a:r>
              <a:rPr lang="en-US" dirty="0" smtClean="0"/>
              <a:t>Please also list any additional equipment needed: good running shoes, tennis racket, etc.</a:t>
            </a:r>
          </a:p>
          <a:p>
            <a:r>
              <a:rPr lang="en-US" dirty="0" smtClean="0"/>
              <a:t>Family passes for home games (not post-season tournaments) are available for $150 in the athletic office.</a:t>
            </a:r>
            <a:endParaRPr lang="en-US" dirty="0"/>
          </a:p>
          <a:p>
            <a:endParaRPr lang="en-US" dirty="0"/>
          </a:p>
        </p:txBody>
      </p:sp>
    </p:spTree>
    <p:extLst>
      <p:ext uri="{BB962C8B-B14F-4D97-AF65-F5344CB8AC3E}">
        <p14:creationId xmlns:p14="http://schemas.microsoft.com/office/powerpoint/2010/main" val="3215816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Academic Eligibility</a:t>
            </a:r>
            <a:br>
              <a:rPr lang="en-US" dirty="0" smtClean="0"/>
            </a:br>
            <a:r>
              <a:rPr lang="en-US" sz="1600" dirty="0" smtClean="0"/>
              <a:t>Also for Parent Meeting!</a:t>
            </a:r>
            <a:endParaRPr lang="en-US" sz="1600" dirty="0"/>
          </a:p>
        </p:txBody>
      </p:sp>
      <p:sp>
        <p:nvSpPr>
          <p:cNvPr id="2" name="Content Placeholder 1"/>
          <p:cNvSpPr>
            <a:spLocks noGrp="1"/>
          </p:cNvSpPr>
          <p:nvPr>
            <p:ph sz="quarter" idx="13"/>
          </p:nvPr>
        </p:nvSpPr>
        <p:spPr/>
        <p:txBody>
          <a:bodyPr>
            <a:normAutofit/>
          </a:bodyPr>
          <a:lstStyle/>
          <a:p>
            <a:r>
              <a:rPr lang="en-US" sz="2400" dirty="0" smtClean="0"/>
              <a:t>MHSAA RULE - In order to participate in athletic programs, a student must:</a:t>
            </a:r>
          </a:p>
          <a:p>
            <a:pPr lvl="1"/>
            <a:r>
              <a:rPr lang="en-US" sz="2400" dirty="0" smtClean="0"/>
              <a:t>Be enrolled as a full-time student.</a:t>
            </a:r>
          </a:p>
          <a:p>
            <a:pPr lvl="1"/>
            <a:r>
              <a:rPr lang="en-US" sz="2400" dirty="0" smtClean="0"/>
              <a:t> Pass all classes in each semester. </a:t>
            </a:r>
          </a:p>
          <a:p>
            <a:pPr lvl="1"/>
            <a:r>
              <a:rPr lang="en-US" sz="2400" b="1" i="1" dirty="0" smtClean="0"/>
              <a:t>If a student fails to pass a class in a semester, he/she will be ineligible to participate the following semester. (Pass 66% - MHSAA Standard)  If that threshold in not met, a student is ineligible for the next 60 school days.</a:t>
            </a:r>
          </a:p>
        </p:txBody>
      </p:sp>
    </p:spTree>
    <p:extLst>
      <p:ext uri="{BB962C8B-B14F-4D97-AF65-F5344CB8AC3E}">
        <p14:creationId xmlns:p14="http://schemas.microsoft.com/office/powerpoint/2010/main" val="1113136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Lansing Christian Academic Eligibility</a:t>
            </a:r>
            <a:br>
              <a:rPr lang="en-US" dirty="0" smtClean="0"/>
            </a:br>
            <a:r>
              <a:rPr lang="en-US" sz="1600" dirty="0" smtClean="0"/>
              <a:t>again….good info for parent meeting!</a:t>
            </a:r>
            <a:endParaRPr lang="en-US" sz="1600" dirty="0"/>
          </a:p>
        </p:txBody>
      </p:sp>
      <p:sp>
        <p:nvSpPr>
          <p:cNvPr id="3" name="Content Placeholder 2"/>
          <p:cNvSpPr>
            <a:spLocks noGrp="1"/>
          </p:cNvSpPr>
          <p:nvPr>
            <p:ph sz="quarter" idx="13"/>
          </p:nvPr>
        </p:nvSpPr>
        <p:spPr/>
        <p:txBody>
          <a:bodyPr/>
          <a:lstStyle/>
          <a:p>
            <a:r>
              <a:rPr lang="en-US" dirty="0"/>
              <a:t>Have a satisfactory weekly academic report</a:t>
            </a:r>
            <a:r>
              <a:rPr lang="en-US" dirty="0" smtClean="0"/>
              <a:t>.</a:t>
            </a:r>
          </a:p>
          <a:p>
            <a:r>
              <a:rPr lang="en-US" dirty="0" smtClean="0"/>
              <a:t>Warning (W) = D or D- in a class or an Ineligible (I) if failing the class</a:t>
            </a:r>
          </a:p>
          <a:p>
            <a:r>
              <a:rPr lang="en-US" dirty="0" smtClean="0"/>
              <a:t>Ineligibility can occur under any of the following:</a:t>
            </a:r>
          </a:p>
          <a:p>
            <a:pPr lvl="1"/>
            <a:r>
              <a:rPr lang="en-US" dirty="0" smtClean="0"/>
              <a:t>A student receives an Ineligible (I) in any class</a:t>
            </a:r>
          </a:p>
          <a:p>
            <a:pPr lvl="1"/>
            <a:r>
              <a:rPr lang="en-US" dirty="0" smtClean="0"/>
              <a:t>A </a:t>
            </a:r>
            <a:r>
              <a:rPr lang="en-US" dirty="0"/>
              <a:t>student receives a Warning (W) for three consecutive weeks in any </a:t>
            </a:r>
            <a:r>
              <a:rPr lang="en-US" dirty="0" smtClean="0"/>
              <a:t>class</a:t>
            </a:r>
          </a:p>
          <a:p>
            <a:pPr lvl="1"/>
            <a:r>
              <a:rPr lang="en-US" dirty="0" smtClean="0"/>
              <a:t> A </a:t>
            </a:r>
            <a:r>
              <a:rPr lang="en-US" dirty="0"/>
              <a:t>student receives three or more Warnings (W) for three or more classes in one week. </a:t>
            </a:r>
            <a:endParaRPr lang="en-US" dirty="0" smtClean="0"/>
          </a:p>
          <a:p>
            <a:pPr marL="457200" lvl="1" indent="0">
              <a:buNone/>
            </a:pPr>
            <a:r>
              <a:rPr lang="en-US" b="1" dirty="0" smtClean="0"/>
              <a:t>Ineligible </a:t>
            </a:r>
            <a:r>
              <a:rPr lang="en-US" b="1" dirty="0"/>
              <a:t>students will not be able to participate in scrimmages or games for the next full week in school (next Monday through Sunday). At the discretion of the coach students will be required to attend games, practices and sit on the </a:t>
            </a:r>
            <a:r>
              <a:rPr lang="en-US" b="1" dirty="0" smtClean="0"/>
              <a:t>bench.</a:t>
            </a:r>
            <a:endParaRPr lang="en-US" b="1" dirty="0"/>
          </a:p>
        </p:txBody>
      </p:sp>
    </p:spTree>
    <p:extLst>
      <p:ext uri="{BB962C8B-B14F-4D97-AF65-F5344CB8AC3E}">
        <p14:creationId xmlns:p14="http://schemas.microsoft.com/office/powerpoint/2010/main" val="1790126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924800" cy="731838"/>
          </a:xfrm>
        </p:spPr>
        <p:txBody>
          <a:bodyPr/>
          <a:lstStyle/>
          <a:p>
            <a:pPr algn="ctr"/>
            <a:r>
              <a:rPr lang="en-US" sz="2800" dirty="0" smtClean="0"/>
              <a:t>Transfer Eligibility – NEW RULE 2019-20</a:t>
            </a:r>
            <a:endParaRPr lang="en-US" sz="2800" dirty="0"/>
          </a:p>
        </p:txBody>
      </p:sp>
      <p:sp>
        <p:nvSpPr>
          <p:cNvPr id="3" name="Content Placeholder 2"/>
          <p:cNvSpPr>
            <a:spLocks noGrp="1"/>
          </p:cNvSpPr>
          <p:nvPr>
            <p:ph sz="quarter" idx="13"/>
          </p:nvPr>
        </p:nvSpPr>
        <p:spPr>
          <a:xfrm>
            <a:off x="609600" y="1295400"/>
            <a:ext cx="7924800" cy="4572000"/>
          </a:xfrm>
        </p:spPr>
        <p:txBody>
          <a:bodyPr>
            <a:normAutofit fontScale="85000" lnSpcReduction="20000"/>
          </a:bodyPr>
          <a:lstStyle/>
          <a:p>
            <a:r>
              <a:rPr lang="en-US" dirty="0" smtClean="0"/>
              <a:t>NEW ‘Sport Specific” transfer rule has two major components.  </a:t>
            </a:r>
          </a:p>
          <a:p>
            <a:pPr marL="800100" lvl="1" indent="-342900">
              <a:buAutoNum type="arabicParenR"/>
            </a:pPr>
            <a:r>
              <a:rPr lang="en-US" dirty="0" smtClean="0"/>
              <a:t>Students in grades 9-12 who have not participated in a scrimmage/contest on a school-sponsored team in Michigan may transfer from one school to another </a:t>
            </a:r>
            <a:r>
              <a:rPr lang="en-US" b="1" i="1" dirty="0" smtClean="0"/>
              <a:t>with no delay in eligibility.</a:t>
            </a:r>
          </a:p>
          <a:p>
            <a:pPr marL="800100" lvl="1" indent="-342900">
              <a:buAutoNum type="arabicParenR"/>
            </a:pPr>
            <a:r>
              <a:rPr lang="en-US" dirty="0" smtClean="0"/>
              <a:t>Students who have participated in a scrimmage/contest are ineligible </a:t>
            </a:r>
            <a:r>
              <a:rPr lang="en-US" b="1" i="1" dirty="0" smtClean="0"/>
              <a:t>at all levels of that sport through the next complete season. </a:t>
            </a:r>
            <a:r>
              <a:rPr lang="en-US" dirty="0" smtClean="0"/>
              <a:t>UNLESS they meet one of 15 exceptions</a:t>
            </a:r>
          </a:p>
          <a:p>
            <a:pPr marL="800100" lvl="1" indent="-342900">
              <a:buAutoNum type="arabicParenR"/>
            </a:pPr>
            <a:endParaRPr lang="en-US" dirty="0"/>
          </a:p>
          <a:p>
            <a:pPr marL="457200" lvl="1" indent="0">
              <a:buNone/>
            </a:pPr>
            <a:r>
              <a:rPr lang="en-US" dirty="0" smtClean="0"/>
              <a:t>The </a:t>
            </a:r>
            <a:r>
              <a:rPr lang="en-US" dirty="0"/>
              <a:t>revised rule means that a transfer student has IMMEDIATE ELIGIBILITY in a sport NOT PLAYED </a:t>
            </a:r>
            <a:r>
              <a:rPr lang="en-US" dirty="0" smtClean="0"/>
              <a:t>the </a:t>
            </a:r>
            <a:r>
              <a:rPr lang="en-US" u="sng" dirty="0" smtClean="0"/>
              <a:t>previous season at the old school</a:t>
            </a:r>
            <a:r>
              <a:rPr lang="en-US" dirty="0" smtClean="0"/>
              <a:t>….and NO ELIGIBILITY in sports PLAYED previously for two semesters; one school year.</a:t>
            </a:r>
            <a:endParaRPr lang="en-US" dirty="0"/>
          </a:p>
          <a:p>
            <a:pPr marL="457200" lvl="1" indent="0">
              <a:buNone/>
            </a:pPr>
            <a:endParaRPr lang="en-US" dirty="0" smtClean="0"/>
          </a:p>
          <a:p>
            <a:pPr marL="914400" lvl="2" indent="0">
              <a:buNone/>
            </a:pPr>
            <a:r>
              <a:rPr lang="en-US" dirty="0" smtClean="0"/>
              <a:t>The 15 exceptions to the Transfer Rule still exist:</a:t>
            </a:r>
          </a:p>
          <a:p>
            <a:pPr marL="914400" lvl="2" indent="0">
              <a:buNone/>
            </a:pPr>
            <a:r>
              <a:rPr lang="en-US" dirty="0" smtClean="0"/>
              <a:t>8 have to do with full and complete residential changes.</a:t>
            </a:r>
          </a:p>
          <a:p>
            <a:pPr marL="914400" lvl="2" indent="0">
              <a:buNone/>
            </a:pPr>
            <a:r>
              <a:rPr lang="en-US" dirty="0" smtClean="0"/>
              <a:t>5 dependent of status of school</a:t>
            </a:r>
          </a:p>
          <a:p>
            <a:pPr marL="914400" lvl="2" indent="0">
              <a:buNone/>
            </a:pPr>
            <a:r>
              <a:rPr lang="en-US" dirty="0" smtClean="0"/>
              <a:t>2 dependent on status of student</a:t>
            </a:r>
          </a:p>
          <a:p>
            <a:pPr marL="914400" lvl="2" indent="0">
              <a:buNone/>
            </a:pPr>
            <a:endParaRPr lang="en-US" dirty="0" smtClean="0"/>
          </a:p>
          <a:p>
            <a:pPr marL="914400" lvl="2" indent="0">
              <a:buNone/>
            </a:pPr>
            <a:r>
              <a:rPr lang="en-US" i="1" dirty="0" smtClean="0"/>
              <a:t>Home schoolers who transfer can be eligible at any school if 270 days homeschooled prior and meet Exception 6 or 11.</a:t>
            </a:r>
          </a:p>
          <a:p>
            <a:pPr marL="914400" lvl="2" indent="0">
              <a:buNone/>
            </a:pPr>
            <a:endParaRPr lang="en-US" dirty="0"/>
          </a:p>
        </p:txBody>
      </p:sp>
    </p:spTree>
    <p:extLst>
      <p:ext uri="{BB962C8B-B14F-4D97-AF65-F5344CB8AC3E}">
        <p14:creationId xmlns:p14="http://schemas.microsoft.com/office/powerpoint/2010/main" val="1072462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“Link” Reminder</a:t>
            </a:r>
            <a:br>
              <a:rPr lang="en-US" dirty="0" smtClean="0"/>
            </a:br>
            <a:r>
              <a:rPr lang="en-US" sz="1800" i="1" dirty="0" smtClean="0"/>
              <a:t>Page 10 (C) – MHSAA Coaches Guidebook</a:t>
            </a:r>
            <a:endParaRPr lang="en-US" sz="1800" i="1" dirty="0"/>
          </a:p>
        </p:txBody>
      </p:sp>
      <p:sp>
        <p:nvSpPr>
          <p:cNvPr id="3" name="Content Placeholder 2"/>
          <p:cNvSpPr>
            <a:spLocks noGrp="1"/>
          </p:cNvSpPr>
          <p:nvPr>
            <p:ph sz="quarter" idx="13"/>
          </p:nvPr>
        </p:nvSpPr>
        <p:spPr/>
        <p:txBody>
          <a:bodyPr>
            <a:normAutofit/>
          </a:bodyPr>
          <a:lstStyle/>
          <a:p>
            <a:r>
              <a:rPr lang="en-US" sz="2400" dirty="0" smtClean="0"/>
              <a:t>If a student transfers into a new school where an athletic coaching link existed in the past 12 months, that student is ineligible for 180 school days in the specific sport where the link was present.   (Example: coaching a club team, then having one of your club athletes decide to transfer to LCS.) </a:t>
            </a:r>
          </a:p>
          <a:p>
            <a:r>
              <a:rPr lang="en-US" sz="2400" dirty="0" smtClean="0"/>
              <a:t> If you coach or work with club teams, and you are asked by a parent/student about transferring to LCS, please direct parents/student to the Athletic Office or Admissions office – coaches are NOT to be involved.  VERY IMPORTANT!!</a:t>
            </a:r>
            <a:endParaRPr lang="en-US" sz="2400" dirty="0"/>
          </a:p>
        </p:txBody>
      </p:sp>
    </p:spTree>
    <p:extLst>
      <p:ext uri="{BB962C8B-B14F-4D97-AF65-F5344CB8AC3E}">
        <p14:creationId xmlns:p14="http://schemas.microsoft.com/office/powerpoint/2010/main" val="790827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Student-athlete personal conduct</a:t>
            </a:r>
            <a:endParaRPr lang="en-US" dirty="0"/>
          </a:p>
        </p:txBody>
      </p:sp>
      <p:sp>
        <p:nvSpPr>
          <p:cNvPr id="3" name="Content Placeholder 2"/>
          <p:cNvSpPr>
            <a:spLocks noGrp="1"/>
          </p:cNvSpPr>
          <p:nvPr>
            <p:ph sz="quarter" idx="13"/>
          </p:nvPr>
        </p:nvSpPr>
        <p:spPr/>
        <p:txBody>
          <a:bodyPr>
            <a:normAutofit lnSpcReduction="10000"/>
          </a:bodyPr>
          <a:lstStyle/>
          <a:p>
            <a:r>
              <a:rPr lang="en-US" sz="2000" dirty="0" smtClean="0"/>
              <a:t>Participation on an athletic team is a privilege!  Any participant who’s conduct (in school or out) falls below LCS standards as indicated in the student handbook will receive disciplinary action.</a:t>
            </a:r>
            <a:endParaRPr lang="en-US" sz="2000" dirty="0"/>
          </a:p>
          <a:p>
            <a:r>
              <a:rPr lang="en-US" sz="2000" dirty="0" smtClean="0"/>
              <a:t>Behavior at school, during games, or prior/post game should be of the highest standard.</a:t>
            </a:r>
            <a:endParaRPr lang="en-US" sz="2000" dirty="0"/>
          </a:p>
          <a:p>
            <a:r>
              <a:rPr lang="en-US" sz="2000" dirty="0" smtClean="0"/>
              <a:t>Student-athletes represent their team and they represent Lansing Christian School.  </a:t>
            </a:r>
            <a:endParaRPr lang="en-US" sz="2000" dirty="0"/>
          </a:p>
          <a:p>
            <a:r>
              <a:rPr lang="en-US" sz="2000" b="1" dirty="0" smtClean="0"/>
              <a:t>Any player (or coach) receiving a technical foul, or red card, or an ejection will have a follow-up the next day.  </a:t>
            </a:r>
            <a:r>
              <a:rPr lang="en-US" sz="2000" b="1" u="sng" dirty="0" smtClean="0"/>
              <a:t>Please let me know the same evening, if possible.</a:t>
            </a:r>
            <a:r>
              <a:rPr lang="en-US" sz="2000" dirty="0" smtClean="0"/>
              <a:t> </a:t>
            </a:r>
          </a:p>
          <a:p>
            <a:r>
              <a:rPr lang="en-US" sz="2000" i="1" dirty="0" smtClean="0">
                <a:solidFill>
                  <a:srgbClr val="FFFF00"/>
                </a:solidFill>
              </a:rPr>
              <a:t>MHSAA rules state </a:t>
            </a:r>
            <a:r>
              <a:rPr lang="en-US" sz="2000" i="1" dirty="0" smtClean="0">
                <a:solidFill>
                  <a:srgbClr val="FFFF00"/>
                </a:solidFill>
              </a:rPr>
              <a:t>that, following an ejection, </a:t>
            </a:r>
            <a:r>
              <a:rPr lang="en-US" sz="2000" i="1" dirty="0" smtClean="0">
                <a:solidFill>
                  <a:srgbClr val="FFFF00"/>
                </a:solidFill>
              </a:rPr>
              <a:t>a student shall be withheld by his/her school for the remainder of that day’s competition, and the </a:t>
            </a:r>
            <a:r>
              <a:rPr lang="en-US" sz="2000" i="1" dirty="0" smtClean="0">
                <a:solidFill>
                  <a:srgbClr val="FFFF00"/>
                </a:solidFill>
              </a:rPr>
              <a:t>next.</a:t>
            </a:r>
            <a:endParaRPr lang="en-US" sz="2000" b="1" i="1" u="sng" dirty="0">
              <a:solidFill>
                <a:srgbClr val="FFFF00"/>
              </a:solidFill>
            </a:endParaRPr>
          </a:p>
        </p:txBody>
      </p:sp>
    </p:spTree>
    <p:extLst>
      <p:ext uri="{BB962C8B-B14F-4D97-AF65-F5344CB8AC3E}">
        <p14:creationId xmlns:p14="http://schemas.microsoft.com/office/powerpoint/2010/main" val="4281177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get started</a:t>
            </a:r>
            <a:endParaRPr lang="en-US" dirty="0"/>
          </a:p>
        </p:txBody>
      </p:sp>
      <p:sp>
        <p:nvSpPr>
          <p:cNvPr id="3" name="Content Placeholder 2"/>
          <p:cNvSpPr>
            <a:spLocks noGrp="1"/>
          </p:cNvSpPr>
          <p:nvPr>
            <p:ph sz="quarter" idx="13"/>
          </p:nvPr>
        </p:nvSpPr>
        <p:spPr>
          <a:xfrm>
            <a:off x="609600" y="1600200"/>
            <a:ext cx="7924800" cy="4495800"/>
          </a:xfrm>
        </p:spPr>
        <p:txBody>
          <a:bodyPr>
            <a:noAutofit/>
          </a:bodyPr>
          <a:lstStyle/>
          <a:p>
            <a:r>
              <a:rPr lang="en-US" sz="1800" dirty="0" smtClean="0"/>
              <a:t>Introductions – New Coaches</a:t>
            </a:r>
          </a:p>
          <a:p>
            <a:pPr lvl="1"/>
            <a:r>
              <a:rPr lang="en-US" sz="1800" b="1" dirty="0" smtClean="0"/>
              <a:t>Casey Hilts </a:t>
            </a:r>
            <a:r>
              <a:rPr lang="en-US" sz="1800" dirty="0" smtClean="0"/>
              <a:t>– Head Coach, Varsity Volleyball</a:t>
            </a:r>
          </a:p>
          <a:p>
            <a:pPr lvl="1"/>
            <a:r>
              <a:rPr lang="en-US" sz="1800" b="1" dirty="0" smtClean="0"/>
              <a:t>Dennis Miller </a:t>
            </a:r>
            <a:r>
              <a:rPr lang="en-US" sz="1800" dirty="0" smtClean="0"/>
              <a:t>– Head Coach, JV Varsity</a:t>
            </a:r>
            <a:endParaRPr lang="en-US" sz="1800" dirty="0"/>
          </a:p>
          <a:p>
            <a:pPr lvl="1"/>
            <a:r>
              <a:rPr lang="en-US" sz="1800" b="1" dirty="0" smtClean="0"/>
              <a:t>Gus </a:t>
            </a:r>
            <a:r>
              <a:rPr lang="en-US" sz="1800" b="1" dirty="0" err="1" smtClean="0"/>
              <a:t>Giltner</a:t>
            </a:r>
            <a:r>
              <a:rPr lang="en-US" sz="1800" b="1" dirty="0" smtClean="0"/>
              <a:t> </a:t>
            </a:r>
            <a:r>
              <a:rPr lang="en-US" sz="1800" dirty="0" smtClean="0"/>
              <a:t>– Assistant Coach, Boys Varsity Tennis</a:t>
            </a:r>
          </a:p>
          <a:p>
            <a:pPr lvl="1"/>
            <a:r>
              <a:rPr lang="en-US" sz="1800" b="1" dirty="0" smtClean="0"/>
              <a:t>Lacey Block</a:t>
            </a:r>
            <a:r>
              <a:rPr lang="en-US" sz="1800" dirty="0" smtClean="0"/>
              <a:t>– Head Co-Coach, Middle School Volleyball</a:t>
            </a:r>
          </a:p>
          <a:p>
            <a:pPr marL="457200" lvl="1" indent="0">
              <a:buNone/>
            </a:pPr>
            <a:endParaRPr lang="en-US" sz="1800" dirty="0" smtClean="0"/>
          </a:p>
          <a:p>
            <a:pPr lvl="1"/>
            <a:r>
              <a:rPr lang="en-US" sz="1800" dirty="0" smtClean="0"/>
              <a:t>Prayer – Matthew Haley</a:t>
            </a:r>
            <a:endParaRPr lang="en-US" sz="1800" dirty="0"/>
          </a:p>
          <a:p>
            <a:pPr marL="742950" lvl="2" indent="-342900"/>
            <a:r>
              <a:rPr lang="en-US" sz="1800" dirty="0"/>
              <a:t>Dinner</a:t>
            </a:r>
          </a:p>
          <a:p>
            <a:pPr marL="742950" lvl="2" indent="-342900"/>
            <a:r>
              <a:rPr lang="en-US" sz="1800" dirty="0"/>
              <a:t>CPR Training at approximately </a:t>
            </a:r>
            <a:r>
              <a:rPr lang="en-US" sz="1800" dirty="0" smtClean="0"/>
              <a:t>7:00 </a:t>
            </a:r>
            <a:r>
              <a:rPr lang="en-US" sz="1800" dirty="0"/>
              <a:t>PM</a:t>
            </a:r>
          </a:p>
        </p:txBody>
      </p:sp>
    </p:spTree>
    <p:extLst>
      <p:ext uri="{BB962C8B-B14F-4D97-AF65-F5344CB8AC3E}">
        <p14:creationId xmlns:p14="http://schemas.microsoft.com/office/powerpoint/2010/main" val="41014959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MHSAA Log-in</a:t>
            </a:r>
            <a:br>
              <a:rPr lang="en-US" dirty="0" smtClean="0"/>
            </a:br>
            <a:r>
              <a:rPr lang="en-US" sz="1800" dirty="0" smtClean="0"/>
              <a:t>www.mhsaa.com</a:t>
            </a:r>
            <a:endParaRPr lang="en-US" sz="1800" dirty="0"/>
          </a:p>
        </p:txBody>
      </p:sp>
      <p:sp>
        <p:nvSpPr>
          <p:cNvPr id="3" name="Content Placeholder 2"/>
          <p:cNvSpPr>
            <a:spLocks noGrp="1"/>
          </p:cNvSpPr>
          <p:nvPr>
            <p:ph sz="quarter" idx="13"/>
          </p:nvPr>
        </p:nvSpPr>
        <p:spPr/>
        <p:txBody>
          <a:bodyPr>
            <a:normAutofit/>
          </a:bodyPr>
          <a:lstStyle/>
          <a:p>
            <a:r>
              <a:rPr lang="en-US" sz="2800" dirty="0" smtClean="0"/>
              <a:t>Please let me know if you have forgotten your password.</a:t>
            </a:r>
          </a:p>
          <a:p>
            <a:r>
              <a:rPr lang="en-US" sz="2800" dirty="0" smtClean="0"/>
              <a:t>Update your MHSAA Coaching Profile &amp; Email – Important!</a:t>
            </a:r>
          </a:p>
          <a:p>
            <a:r>
              <a:rPr lang="en-US" sz="2800" dirty="0" smtClean="0"/>
              <a:t>Access to Rules Meetings, Officials Evaluation, CAP Registration, Rules and Handbooks. </a:t>
            </a:r>
          </a:p>
          <a:p>
            <a:pPr marL="457200" lvl="1" indent="0">
              <a:buNone/>
            </a:pPr>
            <a:r>
              <a:rPr lang="en-US" sz="1800" dirty="0" smtClean="0"/>
              <a:t>MHSAA Handbook, Regulation II, Section 7(B) requires schools to rate officials who officiate contests involving their teams in sports for which ratings are maintained. Ratings MUST be submitted online. </a:t>
            </a:r>
            <a:r>
              <a:rPr lang="en-US" sz="1800" i="1" dirty="0" smtClean="0"/>
              <a:t>(Information in folder.)</a:t>
            </a:r>
            <a:endParaRPr lang="en-US" sz="1800" i="1" dirty="0"/>
          </a:p>
        </p:txBody>
      </p:sp>
    </p:spTree>
    <p:extLst>
      <p:ext uri="{BB962C8B-B14F-4D97-AF65-F5344CB8AC3E}">
        <p14:creationId xmlns:p14="http://schemas.microsoft.com/office/powerpoint/2010/main" val="1011770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MHSAA Reminders</a:t>
            </a:r>
            <a:endParaRPr lang="en-US" dirty="0"/>
          </a:p>
        </p:txBody>
      </p:sp>
      <p:sp>
        <p:nvSpPr>
          <p:cNvPr id="3" name="Content Placeholder 2"/>
          <p:cNvSpPr>
            <a:spLocks noGrp="1"/>
          </p:cNvSpPr>
          <p:nvPr>
            <p:ph sz="quarter" idx="13"/>
          </p:nvPr>
        </p:nvSpPr>
        <p:spPr>
          <a:xfrm>
            <a:off x="609600" y="1600200"/>
            <a:ext cx="8077200" cy="4114800"/>
          </a:xfrm>
        </p:spPr>
        <p:txBody>
          <a:bodyPr/>
          <a:lstStyle/>
          <a:p>
            <a:r>
              <a:rPr lang="en-US" dirty="0" smtClean="0"/>
              <a:t>All MHSAA Information may  be found in the MHSAA Coaches Guidebook </a:t>
            </a:r>
            <a:r>
              <a:rPr lang="en-US" b="1" i="1" dirty="0" smtClean="0"/>
              <a:t>(In your folder.</a:t>
            </a:r>
            <a:r>
              <a:rPr lang="en-US" i="1" dirty="0" smtClean="0"/>
              <a:t>)</a:t>
            </a:r>
          </a:p>
          <a:p>
            <a:r>
              <a:rPr lang="en-US" dirty="0" smtClean="0"/>
              <a:t>CAP (Coaches Advancement Program) Requirement for </a:t>
            </a:r>
            <a:r>
              <a:rPr lang="en-US" u="sng" dirty="0" smtClean="0"/>
              <a:t>newly</a:t>
            </a:r>
            <a:r>
              <a:rPr lang="en-US" dirty="0" smtClean="0"/>
              <a:t> hired first time varsity head coaches after July 31, 2016. NO CAP = NO COACHING IN POST-SEASON TOURNAMENT.  Must be completed by September 12, 2019.</a:t>
            </a:r>
          </a:p>
          <a:p>
            <a:r>
              <a:rPr lang="en-US" dirty="0" smtClean="0"/>
              <a:t>Concussion Return to Activity form now also requires a student AND parent signature in addition to physician signature.  </a:t>
            </a:r>
          </a:p>
          <a:p>
            <a:r>
              <a:rPr lang="en-US" dirty="0" smtClean="0"/>
              <a:t>Concussion insurance up to $25,000 for high school athletes.  </a:t>
            </a:r>
          </a:p>
          <a:p>
            <a:r>
              <a:rPr lang="en-US" b="1" dirty="0" smtClean="0"/>
              <a:t>Any athlete who exhibits symptoms of a concussion (loss of consciousness, headache, dizziness, confusion or balance problems) shall be immediately removed from the contest and SHALL NOT PLAY until cleared by a medical examiner.  </a:t>
            </a:r>
            <a:endParaRPr lang="en-US" b="1" dirty="0"/>
          </a:p>
        </p:txBody>
      </p:sp>
    </p:spTree>
    <p:extLst>
      <p:ext uri="{BB962C8B-B14F-4D97-AF65-F5344CB8AC3E}">
        <p14:creationId xmlns:p14="http://schemas.microsoft.com/office/powerpoint/2010/main" val="3561346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MHSAA Rules meeting / CAP Training</a:t>
            </a:r>
            <a:endParaRPr lang="en-US" dirty="0"/>
          </a:p>
        </p:txBody>
      </p:sp>
      <p:sp>
        <p:nvSpPr>
          <p:cNvPr id="3" name="Content Placeholder 2"/>
          <p:cNvSpPr>
            <a:spLocks noGrp="1"/>
          </p:cNvSpPr>
          <p:nvPr>
            <p:ph sz="quarter" idx="13"/>
          </p:nvPr>
        </p:nvSpPr>
        <p:spPr/>
        <p:txBody>
          <a:bodyPr/>
          <a:lstStyle/>
          <a:p>
            <a:r>
              <a:rPr lang="en-US" dirty="0" smtClean="0"/>
              <a:t>2019-20 Coaching Requirements and Deadlines </a:t>
            </a:r>
            <a:r>
              <a:rPr lang="en-US" i="1" dirty="0" smtClean="0"/>
              <a:t>(Handout in your folder.)</a:t>
            </a:r>
          </a:p>
          <a:p>
            <a:pPr marL="457200" lvl="1" indent="0">
              <a:buNone/>
            </a:pPr>
            <a:r>
              <a:rPr lang="en-US" dirty="0" smtClean="0"/>
              <a:t>Athletic department has to attest with MHSAA that all:</a:t>
            </a:r>
          </a:p>
          <a:p>
            <a:pPr lvl="1"/>
            <a:r>
              <a:rPr lang="en-US" dirty="0" smtClean="0"/>
              <a:t>FALL varsity head coaches have a valid CPR certification and sub-varsity/assistant coaches have met MHSAA rule meeting requirements.</a:t>
            </a:r>
            <a:r>
              <a:rPr lang="en-US" dirty="0"/>
              <a:t> NEW varsity head coaches must complete CAP 1 or 2.</a:t>
            </a:r>
            <a:r>
              <a:rPr lang="en-US" dirty="0" smtClean="0"/>
              <a:t>  </a:t>
            </a:r>
            <a:r>
              <a:rPr lang="en-US" b="1" dirty="0" smtClean="0"/>
              <a:t>Deadline: September 12, 2019</a:t>
            </a:r>
            <a:endParaRPr lang="en-US" dirty="0"/>
          </a:p>
          <a:p>
            <a:pPr lvl="1"/>
            <a:r>
              <a:rPr lang="en-US" dirty="0" smtClean="0"/>
              <a:t>WINTER varsity head coaches have valid CPR certification and sub-varsity/assistant coaches have met MHSAA rule meeting requirements.  NEW varsity head coaches must complete CAP 1 or 2. </a:t>
            </a:r>
            <a:r>
              <a:rPr lang="en-US" b="1" dirty="0" smtClean="0"/>
              <a:t>Deadline: December 12, 2019</a:t>
            </a:r>
          </a:p>
          <a:p>
            <a:pPr lvl="1"/>
            <a:r>
              <a:rPr lang="en-US" dirty="0" smtClean="0"/>
              <a:t>SPRING varsity head coaches have a valid CPR certification and sub-varsity/assistant coaches have met MHSAA rule meeting requirements.  NEW varsity head coaches must complete CAP 1 or 2. </a:t>
            </a:r>
            <a:r>
              <a:rPr lang="en-US" b="1" dirty="0" smtClean="0"/>
              <a:t>Deadline: April 16, 2020</a:t>
            </a:r>
          </a:p>
        </p:txBody>
      </p:sp>
    </p:spTree>
    <p:extLst>
      <p:ext uri="{BB962C8B-B14F-4D97-AF65-F5344CB8AC3E}">
        <p14:creationId xmlns:p14="http://schemas.microsoft.com/office/powerpoint/2010/main" val="2415761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MHSAA Reminders</a:t>
            </a:r>
            <a:br>
              <a:rPr lang="en-US" dirty="0" smtClean="0"/>
            </a:br>
            <a:r>
              <a:rPr lang="en-US" sz="1600" i="1" dirty="0" smtClean="0"/>
              <a:t>MHSAA Coaches Guidebook</a:t>
            </a:r>
            <a:endParaRPr lang="en-US" sz="1600" i="1" dirty="0"/>
          </a:p>
        </p:txBody>
      </p:sp>
      <p:sp>
        <p:nvSpPr>
          <p:cNvPr id="3" name="Content Placeholder 2"/>
          <p:cNvSpPr>
            <a:spLocks noGrp="1"/>
          </p:cNvSpPr>
          <p:nvPr>
            <p:ph sz="quarter" idx="13"/>
          </p:nvPr>
        </p:nvSpPr>
        <p:spPr/>
        <p:txBody>
          <a:bodyPr/>
          <a:lstStyle/>
          <a:p>
            <a:r>
              <a:rPr lang="en-US" sz="2400" dirty="0" smtClean="0"/>
              <a:t>Limited Team Membership – Once practicing with a team, a student may not participate in competition not sponsored by his/her school </a:t>
            </a:r>
            <a:r>
              <a:rPr lang="en-US" sz="2400" b="1" i="1" dirty="0" smtClean="0"/>
              <a:t>in the same sport in the same season.  </a:t>
            </a:r>
            <a:r>
              <a:rPr lang="en-US" sz="2400" dirty="0" smtClean="0"/>
              <a:t>(Example: 3-on-3 tournaments, church leagues, etc.)</a:t>
            </a:r>
          </a:p>
          <a:p>
            <a:pPr marL="0" indent="0">
              <a:buNone/>
            </a:pPr>
            <a:endParaRPr lang="en-US" sz="2400" dirty="0" smtClean="0"/>
          </a:p>
          <a:p>
            <a:pPr marL="0" indent="0">
              <a:buNone/>
            </a:pPr>
            <a:r>
              <a:rPr lang="en-US" sz="2400" dirty="0" smtClean="0"/>
              <a:t>	</a:t>
            </a:r>
            <a:r>
              <a:rPr lang="en-US" sz="2400" b="1" i="1" dirty="0" smtClean="0"/>
              <a:t>Exception – Athletes in individual sports are allowed 	two competitions. </a:t>
            </a:r>
          </a:p>
          <a:p>
            <a:pPr marL="0" indent="0">
              <a:buNone/>
            </a:pPr>
            <a:r>
              <a:rPr lang="en-US" sz="2400" dirty="0"/>
              <a:t>	</a:t>
            </a:r>
            <a:r>
              <a:rPr lang="en-US" sz="2400" dirty="0" smtClean="0"/>
              <a:t> (Examples: Cross Country or Track / 5K races.  Golf / Golf 	outing fundraisers.)</a:t>
            </a:r>
          </a:p>
          <a:p>
            <a:endParaRPr lang="en-US" dirty="0"/>
          </a:p>
        </p:txBody>
      </p:sp>
    </p:spTree>
    <p:extLst>
      <p:ext uri="{BB962C8B-B14F-4D97-AF65-F5344CB8AC3E}">
        <p14:creationId xmlns:p14="http://schemas.microsoft.com/office/powerpoint/2010/main" val="455334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Response</a:t>
            </a:r>
            <a:endParaRPr lang="en-US" dirty="0"/>
          </a:p>
        </p:txBody>
      </p:sp>
      <p:sp>
        <p:nvSpPr>
          <p:cNvPr id="3" name="Content Placeholder 2"/>
          <p:cNvSpPr>
            <a:spLocks noGrp="1"/>
          </p:cNvSpPr>
          <p:nvPr>
            <p:ph sz="quarter" idx="13"/>
          </p:nvPr>
        </p:nvSpPr>
        <p:spPr/>
        <p:txBody>
          <a:bodyPr>
            <a:normAutofit lnSpcReduction="10000"/>
          </a:bodyPr>
          <a:lstStyle/>
          <a:p>
            <a:r>
              <a:rPr lang="en-US" sz="2000" dirty="0" smtClean="0"/>
              <a:t>Please review emergency information / physical information (PRIVIT) prior to the start of the season.  </a:t>
            </a:r>
          </a:p>
          <a:p>
            <a:r>
              <a:rPr lang="en-US" sz="2000" dirty="0" smtClean="0"/>
              <a:t>AED Location: We have two – one located by the main gym; one located inside the outdoor concession stand by the baseball/soccer fields</a:t>
            </a:r>
            <a:r>
              <a:rPr lang="en-US" sz="2000" b="1" dirty="0" smtClean="0"/>
              <a:t>.  (The glass on this door is made to be easily broken if the door is locked.)</a:t>
            </a:r>
          </a:p>
          <a:p>
            <a:r>
              <a:rPr lang="en-US" sz="2000" dirty="0" smtClean="0"/>
              <a:t>Trauma Kits – bright red bags, located in training room and outdoor concession stand.  (To be moved to outdoor announcing stand for quicker access during soccer season.)</a:t>
            </a:r>
            <a:endParaRPr lang="en-US" sz="2800" b="1" dirty="0"/>
          </a:p>
          <a:p>
            <a:pPr marL="0" indent="0" algn="ctr">
              <a:buNone/>
            </a:pPr>
            <a:r>
              <a:rPr lang="en-US" sz="2800" b="1" dirty="0" smtClean="0">
                <a:solidFill>
                  <a:srgbClr val="FFFF00"/>
                </a:solidFill>
              </a:rPr>
              <a:t>Trainer </a:t>
            </a:r>
            <a:r>
              <a:rPr lang="en-US" sz="2800" b="1" dirty="0" smtClean="0">
                <a:solidFill>
                  <a:srgbClr val="FFFF00"/>
                </a:solidFill>
                <a:sym typeface="Wingdings" panose="05000000000000000000" pitchFamily="2" charset="2"/>
              </a:rPr>
              <a:t></a:t>
            </a:r>
            <a:r>
              <a:rPr lang="en-US" sz="2800" b="1" dirty="0" smtClean="0">
                <a:solidFill>
                  <a:srgbClr val="FFFF00"/>
                </a:solidFill>
              </a:rPr>
              <a:t> – Rich </a:t>
            </a:r>
            <a:r>
              <a:rPr lang="en-US" sz="2800" b="1" dirty="0" err="1" smtClean="0">
                <a:solidFill>
                  <a:srgbClr val="FFFF00"/>
                </a:solidFill>
              </a:rPr>
              <a:t>Kieft</a:t>
            </a:r>
            <a:r>
              <a:rPr lang="en-US" sz="2800" b="1" dirty="0" smtClean="0">
                <a:solidFill>
                  <a:srgbClr val="FFFF00"/>
                </a:solidFill>
              </a:rPr>
              <a:t>, through continued partnership with Wertz Orthopedic Physical Therapy</a:t>
            </a:r>
          </a:p>
          <a:p>
            <a:pPr marL="0" indent="0" algn="ctr">
              <a:buNone/>
            </a:pPr>
            <a:r>
              <a:rPr lang="en-US" sz="2800" b="1" dirty="0" smtClean="0">
                <a:solidFill>
                  <a:srgbClr val="FFFF00"/>
                </a:solidFill>
              </a:rPr>
              <a:t>517.719.8103     </a:t>
            </a:r>
            <a:r>
              <a:rPr lang="en-US" sz="2800" b="1" dirty="0">
                <a:solidFill>
                  <a:srgbClr val="FFFF00"/>
                </a:solidFill>
              </a:rPr>
              <a:t>lrkieftatc@comcast.net</a:t>
            </a:r>
            <a:endParaRPr lang="en-US" sz="2800" b="1" dirty="0" smtClean="0">
              <a:solidFill>
                <a:srgbClr val="FFFF00"/>
              </a:solidFill>
            </a:endParaRPr>
          </a:p>
          <a:p>
            <a:pPr marL="0" indent="0" algn="ctr">
              <a:buNone/>
            </a:pPr>
            <a:endParaRPr lang="en-US" sz="2800" b="1" dirty="0" smtClean="0">
              <a:solidFill>
                <a:srgbClr val="FFFF00"/>
              </a:solidFill>
            </a:endParaRPr>
          </a:p>
        </p:txBody>
      </p:sp>
    </p:spTree>
    <p:extLst>
      <p:ext uri="{BB962C8B-B14F-4D97-AF65-F5344CB8AC3E}">
        <p14:creationId xmlns:p14="http://schemas.microsoft.com/office/powerpoint/2010/main" val="3048936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Concussion Law Reminder</a:t>
            </a:r>
            <a:endParaRPr lang="en-US" dirty="0"/>
          </a:p>
        </p:txBody>
      </p:sp>
      <p:sp>
        <p:nvSpPr>
          <p:cNvPr id="3" name="Content Placeholder 2"/>
          <p:cNvSpPr>
            <a:spLocks noGrp="1"/>
          </p:cNvSpPr>
          <p:nvPr>
            <p:ph sz="quarter" idx="13"/>
          </p:nvPr>
        </p:nvSpPr>
        <p:spPr>
          <a:xfrm>
            <a:off x="609600" y="1600200"/>
            <a:ext cx="8229600" cy="4114800"/>
          </a:xfrm>
        </p:spPr>
        <p:txBody>
          <a:bodyPr/>
          <a:lstStyle/>
          <a:p>
            <a:r>
              <a:rPr lang="en-US" sz="3200" dirty="0" smtClean="0"/>
              <a:t>Public Acts 342 &amp; 343 (June 30, 2013) </a:t>
            </a:r>
          </a:p>
          <a:p>
            <a:r>
              <a:rPr lang="en-US" sz="3200" dirty="0" smtClean="0"/>
              <a:t>Coaches must view (one time only) the online course offered at:</a:t>
            </a:r>
          </a:p>
          <a:p>
            <a:pPr marL="0" indent="0">
              <a:buNone/>
            </a:pPr>
            <a:r>
              <a:rPr lang="en-US" sz="3200" dirty="0" smtClean="0"/>
              <a:t>	</a:t>
            </a:r>
            <a:r>
              <a:rPr lang="en-US" sz="2400" dirty="0" smtClean="0">
                <a:hlinkClick r:id="rId3"/>
              </a:rPr>
              <a:t>https</a:t>
            </a:r>
            <a:r>
              <a:rPr lang="en-US" sz="2400" dirty="0">
                <a:hlinkClick r:id="rId3"/>
              </a:rPr>
              <a:t>://</a:t>
            </a:r>
            <a:r>
              <a:rPr lang="en-US" sz="2400" dirty="0" smtClean="0">
                <a:hlinkClick r:id="rId3"/>
              </a:rPr>
              <a:t>www.cdc.gov/headsup/youthsports/training/index.html</a:t>
            </a:r>
            <a:endParaRPr lang="en-US" sz="2400" dirty="0" smtClean="0"/>
          </a:p>
          <a:p>
            <a:pPr marL="0" indent="0">
              <a:buNone/>
            </a:pPr>
            <a:endParaRPr lang="en-US" dirty="0"/>
          </a:p>
        </p:txBody>
      </p:sp>
    </p:spTree>
    <p:extLst>
      <p:ext uri="{BB962C8B-B14F-4D97-AF65-F5344CB8AC3E}">
        <p14:creationId xmlns:p14="http://schemas.microsoft.com/office/powerpoint/2010/main" val="9801673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MHSAA Model Policy for heat/humidity</a:t>
            </a:r>
            <a:br>
              <a:rPr lang="en-US" dirty="0" smtClean="0"/>
            </a:br>
            <a:r>
              <a:rPr lang="en-US" sz="1600" i="1" dirty="0" smtClean="0"/>
              <a:t>Pages 38-39 in MHSAA Coaches Guidebook</a:t>
            </a:r>
            <a:endParaRPr lang="en-US" sz="1600" i="1" dirty="0"/>
          </a:p>
        </p:txBody>
      </p:sp>
      <p:sp>
        <p:nvSpPr>
          <p:cNvPr id="3" name="Content Placeholder 2"/>
          <p:cNvSpPr>
            <a:spLocks noGrp="1"/>
          </p:cNvSpPr>
          <p:nvPr>
            <p:ph sz="quarter" idx="13"/>
          </p:nvPr>
        </p:nvSpPr>
        <p:spPr/>
        <p:txBody>
          <a:bodyPr>
            <a:noAutofit/>
          </a:bodyPr>
          <a:lstStyle/>
          <a:p>
            <a:r>
              <a:rPr lang="en-US" sz="2400" dirty="0" smtClean="0"/>
              <a:t>Precautionary measures up to 104 degrees</a:t>
            </a:r>
          </a:p>
          <a:p>
            <a:pPr lvl="2"/>
            <a:r>
              <a:rPr lang="en-US" sz="2400" dirty="0" smtClean="0"/>
              <a:t>Provide ample amounts of water</a:t>
            </a:r>
          </a:p>
          <a:p>
            <a:pPr lvl="2"/>
            <a:r>
              <a:rPr lang="en-US" sz="2400" dirty="0" smtClean="0"/>
              <a:t>Optional water breaks every 30 minutes for a 10 minute duration</a:t>
            </a:r>
          </a:p>
          <a:p>
            <a:pPr lvl="2"/>
            <a:r>
              <a:rPr lang="en-US" sz="2400" dirty="0" smtClean="0"/>
              <a:t>Watch athletes carefully for necessary action</a:t>
            </a:r>
          </a:p>
          <a:p>
            <a:pPr lvl="2"/>
            <a:r>
              <a:rPr lang="en-US" sz="2400" dirty="0" smtClean="0"/>
              <a:t>Reduce time of outdoor activity</a:t>
            </a:r>
          </a:p>
          <a:p>
            <a:pPr lvl="2"/>
            <a:r>
              <a:rPr lang="en-US" sz="2400" dirty="0" smtClean="0"/>
              <a:t>Reschedule practice for early in the day when temperature is cooler</a:t>
            </a:r>
          </a:p>
          <a:p>
            <a:r>
              <a:rPr lang="en-US" sz="2400" dirty="0" smtClean="0"/>
              <a:t>104 degrees and higher – STOP outdoor activities immediately!</a:t>
            </a:r>
            <a:endParaRPr lang="en-US" sz="2400" dirty="0"/>
          </a:p>
        </p:txBody>
      </p:sp>
    </p:spTree>
    <p:extLst>
      <p:ext uri="{BB962C8B-B14F-4D97-AF65-F5344CB8AC3E}">
        <p14:creationId xmlns:p14="http://schemas.microsoft.com/office/powerpoint/2010/main" val="3620884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Game suspension requirements</a:t>
            </a:r>
            <a:r>
              <a:rPr lang="en-US" sz="2800" dirty="0"/>
              <a:t> </a:t>
            </a:r>
            <a:r>
              <a:rPr lang="en-US" sz="2800" dirty="0" smtClean="0"/>
              <a:t>– weather</a:t>
            </a:r>
            <a:r>
              <a:rPr lang="en-US" dirty="0" smtClean="0"/>
              <a:t/>
            </a:r>
            <a:br>
              <a:rPr lang="en-US" dirty="0" smtClean="0"/>
            </a:br>
            <a:r>
              <a:rPr lang="en-US" sz="1600" i="1" dirty="0" smtClean="0"/>
              <a:t>Page 26 in MHSAA Coaches Guidebook</a:t>
            </a:r>
            <a:endParaRPr lang="en-US" sz="1600" i="1" dirty="0"/>
          </a:p>
        </p:txBody>
      </p:sp>
      <p:sp>
        <p:nvSpPr>
          <p:cNvPr id="3" name="Content Placeholder 2"/>
          <p:cNvSpPr>
            <a:spLocks noGrp="1"/>
          </p:cNvSpPr>
          <p:nvPr>
            <p:ph sz="quarter" idx="13"/>
          </p:nvPr>
        </p:nvSpPr>
        <p:spPr/>
        <p:txBody>
          <a:bodyPr/>
          <a:lstStyle/>
          <a:p>
            <a:r>
              <a:rPr lang="en-US" dirty="0" smtClean="0"/>
              <a:t>The MHSAA requires a 30 minute suspension after each occurrence of lightning and/or thunder.  </a:t>
            </a:r>
            <a:r>
              <a:rPr lang="en-US" i="1" dirty="0" smtClean="0"/>
              <a:t>Please open the gym for spectators/teams to wait, if needed.  </a:t>
            </a:r>
          </a:p>
          <a:p>
            <a:r>
              <a:rPr lang="en-US" dirty="0" smtClean="0"/>
              <a:t>Coaches, please plan ahead to ensure understanding of shelter areas and procedures.  </a:t>
            </a:r>
          </a:p>
          <a:p>
            <a:r>
              <a:rPr lang="en-US" dirty="0" smtClean="0"/>
              <a:t>While off-site, follow the direction of the host administration.</a:t>
            </a:r>
          </a:p>
          <a:p>
            <a:endParaRPr lang="en-US" dirty="0"/>
          </a:p>
        </p:txBody>
      </p:sp>
    </p:spTree>
    <p:extLst>
      <p:ext uri="{BB962C8B-B14F-4D97-AF65-F5344CB8AC3E}">
        <p14:creationId xmlns:p14="http://schemas.microsoft.com/office/powerpoint/2010/main" val="4017862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 Transportation </a:t>
            </a:r>
            <a:endParaRPr lang="en-US" dirty="0"/>
          </a:p>
        </p:txBody>
      </p:sp>
      <p:sp>
        <p:nvSpPr>
          <p:cNvPr id="3" name="Content Placeholder 2"/>
          <p:cNvSpPr>
            <a:spLocks noGrp="1"/>
          </p:cNvSpPr>
          <p:nvPr>
            <p:ph sz="quarter" idx="13"/>
          </p:nvPr>
        </p:nvSpPr>
        <p:spPr/>
        <p:txBody>
          <a:bodyPr/>
          <a:lstStyle/>
          <a:p>
            <a:r>
              <a:rPr lang="en-US" sz="1800" dirty="0" smtClean="0"/>
              <a:t>Bus Transportation Coordinator: Cathy Bytwerk, Middle School Adm. Asst.</a:t>
            </a:r>
          </a:p>
          <a:p>
            <a:pPr marL="457200" lvl="1" indent="0">
              <a:buNone/>
            </a:pPr>
            <a:r>
              <a:rPr lang="en-US" sz="1800" dirty="0" smtClean="0">
                <a:hlinkClick r:id="rId3"/>
              </a:rPr>
              <a:t>cbytwerk@lansingchristianschool.org</a:t>
            </a:r>
            <a:r>
              <a:rPr lang="en-US" sz="1800" dirty="0" smtClean="0"/>
              <a:t> / 517-882-5997, x. 302</a:t>
            </a:r>
          </a:p>
          <a:p>
            <a:r>
              <a:rPr lang="en-US" sz="1800" dirty="0" smtClean="0"/>
              <a:t>No </a:t>
            </a:r>
            <a:r>
              <a:rPr lang="en-US" sz="1800" dirty="0"/>
              <a:t>school transportation on weekends except for league/state </a:t>
            </a:r>
            <a:r>
              <a:rPr lang="en-US" sz="1800" dirty="0" smtClean="0"/>
              <a:t>tournaments.</a:t>
            </a:r>
          </a:p>
          <a:p>
            <a:r>
              <a:rPr lang="en-US" sz="1800" dirty="0" smtClean="0"/>
              <a:t>Coaches are responsible for team conduct on buses.  </a:t>
            </a:r>
            <a:endParaRPr lang="en-US" sz="1800" dirty="0"/>
          </a:p>
          <a:p>
            <a:r>
              <a:rPr lang="en-US" sz="1800" dirty="0" smtClean="0"/>
              <a:t>Coaches will conduct a final bus inspection when all team members have exited.  </a:t>
            </a:r>
          </a:p>
          <a:p>
            <a:r>
              <a:rPr lang="en-US" sz="1800" dirty="0" smtClean="0"/>
              <a:t>Coaches will be the last to leave the facility when returning home from a contest.</a:t>
            </a:r>
          </a:p>
          <a:p>
            <a:r>
              <a:rPr lang="en-US" sz="1800" dirty="0" smtClean="0"/>
              <a:t>Coaches will not be reimbursed mileage when a bus is provided.  If a coach can not ride the bus to/from a contest, they must let Bonnie know, and arrange for a parent to accompany the team.  </a:t>
            </a:r>
          </a:p>
          <a:p>
            <a:r>
              <a:rPr lang="en-US" sz="1800" b="1" i="1" dirty="0" smtClean="0"/>
              <a:t>**Email Bonnie any necessary early releases from school/class for students to participate in a contest the day before the contest.**</a:t>
            </a:r>
          </a:p>
          <a:p>
            <a:endParaRPr lang="en-US" dirty="0" smtClean="0"/>
          </a:p>
          <a:p>
            <a:endParaRPr lang="en-US" dirty="0"/>
          </a:p>
          <a:p>
            <a:pPr marL="457200" lvl="1" indent="0">
              <a:buNone/>
            </a:pPr>
            <a:endParaRPr lang="en-US" dirty="0" smtClean="0"/>
          </a:p>
        </p:txBody>
      </p:sp>
    </p:spTree>
    <p:extLst>
      <p:ext uri="{BB962C8B-B14F-4D97-AF65-F5344CB8AC3E}">
        <p14:creationId xmlns:p14="http://schemas.microsoft.com/office/powerpoint/2010/main" val="11650921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Participation	</a:t>
            </a:r>
            <a:br>
              <a:rPr lang="en-US" dirty="0" smtClean="0"/>
            </a:br>
            <a:r>
              <a:rPr lang="en-US" sz="1600" i="1" dirty="0" smtClean="0"/>
              <a:t>Students who participate in more than one sport per season</a:t>
            </a:r>
            <a:endParaRPr lang="en-US" dirty="0"/>
          </a:p>
        </p:txBody>
      </p:sp>
      <p:sp>
        <p:nvSpPr>
          <p:cNvPr id="3" name="Content Placeholder 2"/>
          <p:cNvSpPr>
            <a:spLocks noGrp="1"/>
          </p:cNvSpPr>
          <p:nvPr>
            <p:ph sz="quarter" idx="13"/>
          </p:nvPr>
        </p:nvSpPr>
        <p:spPr/>
        <p:txBody>
          <a:bodyPr>
            <a:normAutofit/>
          </a:bodyPr>
          <a:lstStyle/>
          <a:p>
            <a:r>
              <a:rPr lang="en-US" sz="2400" dirty="0" smtClean="0"/>
              <a:t>There must be mutual agreement between Bonnie, both coaches and parents/athlete.</a:t>
            </a:r>
          </a:p>
          <a:p>
            <a:r>
              <a:rPr lang="en-US" sz="2400" dirty="0" smtClean="0"/>
              <a:t>Selection of Primary sport and Secondary sport.  </a:t>
            </a:r>
          </a:p>
          <a:p>
            <a:r>
              <a:rPr lang="en-US" sz="2400" dirty="0" smtClean="0"/>
              <a:t>If you, as a coach, identify a student that wishes to participate on an additional team during the same season, direct them to the athletic office.</a:t>
            </a:r>
            <a:endParaRPr lang="en-US" sz="2400" dirty="0"/>
          </a:p>
        </p:txBody>
      </p:sp>
    </p:spTree>
    <p:extLst>
      <p:ext uri="{BB962C8B-B14F-4D97-AF65-F5344CB8AC3E}">
        <p14:creationId xmlns:p14="http://schemas.microsoft.com/office/powerpoint/2010/main" val="4137593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and goals</a:t>
            </a:r>
            <a:br>
              <a:rPr lang="en-US" dirty="0" smtClean="0"/>
            </a:br>
            <a:r>
              <a:rPr lang="en-US" sz="1600" i="1" dirty="0" smtClean="0"/>
              <a:t>strong Foundation for a solid athletic department</a:t>
            </a:r>
            <a:endParaRPr lang="en-US" sz="1600" i="1" dirty="0"/>
          </a:p>
        </p:txBody>
      </p:sp>
      <p:sp>
        <p:nvSpPr>
          <p:cNvPr id="3" name="Content Placeholder 2"/>
          <p:cNvSpPr>
            <a:spLocks noGrp="1"/>
          </p:cNvSpPr>
          <p:nvPr>
            <p:ph sz="quarter" idx="13"/>
          </p:nvPr>
        </p:nvSpPr>
        <p:spPr>
          <a:xfrm>
            <a:off x="609600" y="1447800"/>
            <a:ext cx="7924800" cy="4267200"/>
          </a:xfrm>
        </p:spPr>
        <p:txBody>
          <a:bodyPr>
            <a:noAutofit/>
          </a:bodyPr>
          <a:lstStyle/>
          <a:p>
            <a:r>
              <a:rPr lang="en-US" sz="2000" dirty="0" smtClean="0"/>
              <a:t>1</a:t>
            </a:r>
            <a:r>
              <a:rPr lang="en-US" sz="2000" dirty="0"/>
              <a:t>) </a:t>
            </a:r>
            <a:r>
              <a:rPr lang="en-US" sz="2000" b="1" dirty="0"/>
              <a:t>Support the academic and athletic success of each student-athlete</a:t>
            </a:r>
            <a:r>
              <a:rPr lang="en-US" sz="2000" dirty="0"/>
              <a:t>. Just as our teachers work to support valued academics in the classroom, our staff and coaches work to assist and encourage all of our student-athletes to reach their full academic potential. Our mission is to create a positive environment rich in integrity, where responsibility and </a:t>
            </a:r>
            <a:r>
              <a:rPr lang="en-US" sz="2000" dirty="0" smtClean="0"/>
              <a:t>excellence </a:t>
            </a:r>
            <a:r>
              <a:rPr lang="en-US" sz="2000" dirty="0"/>
              <a:t>thrive</a:t>
            </a:r>
            <a:r>
              <a:rPr lang="en-US" sz="2000" dirty="0" smtClean="0"/>
              <a:t>.</a:t>
            </a:r>
          </a:p>
          <a:p>
            <a:endParaRPr lang="en-US" sz="2000" dirty="0"/>
          </a:p>
          <a:p>
            <a:r>
              <a:rPr lang="en-US" sz="2000" dirty="0"/>
              <a:t>2) </a:t>
            </a:r>
            <a:r>
              <a:rPr lang="en-US" sz="2000" b="1" dirty="0"/>
              <a:t>Glorifying God through athletics</a:t>
            </a:r>
            <a:r>
              <a:rPr lang="en-US" sz="2000" dirty="0"/>
              <a:t>. We have the opportunity at Lansing Christian School to use athletics as a tool to reach people and teach them about Christ. Lessons learned on the playing field are life long: sportsmanship, leadership, respect, honor, discipline and working toward common goals as a team. By providing a Christian foundation for our student-athletes, we hope to instill an enduring source of confidence for the students, for alumni, families and the community.</a:t>
            </a:r>
          </a:p>
        </p:txBody>
      </p:sp>
    </p:spTree>
    <p:extLst>
      <p:ext uri="{BB962C8B-B14F-4D97-AF65-F5344CB8AC3E}">
        <p14:creationId xmlns:p14="http://schemas.microsoft.com/office/powerpoint/2010/main" val="34241424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Ordering and Purchasing</a:t>
            </a:r>
            <a:endParaRPr lang="en-US" dirty="0"/>
          </a:p>
        </p:txBody>
      </p:sp>
      <p:sp>
        <p:nvSpPr>
          <p:cNvPr id="3" name="Content Placeholder 2"/>
          <p:cNvSpPr>
            <a:spLocks noGrp="1"/>
          </p:cNvSpPr>
          <p:nvPr>
            <p:ph sz="quarter" idx="13"/>
          </p:nvPr>
        </p:nvSpPr>
        <p:spPr/>
        <p:txBody>
          <a:bodyPr/>
          <a:lstStyle/>
          <a:p>
            <a:r>
              <a:rPr lang="en-US" sz="2800" dirty="0" smtClean="0"/>
              <a:t>Please do not place orders with out approval from the athletic office.</a:t>
            </a:r>
          </a:p>
          <a:p>
            <a:r>
              <a:rPr lang="en-US" sz="2800" dirty="0" smtClean="0"/>
              <a:t>A receipt is required for reimbursement</a:t>
            </a:r>
          </a:p>
          <a:p>
            <a:r>
              <a:rPr lang="en-US" sz="2800" dirty="0" smtClean="0"/>
              <a:t>If you need equipment, score books, etc., tell Bonnie ASAP!</a:t>
            </a:r>
          </a:p>
          <a:p>
            <a:r>
              <a:rPr lang="en-US" sz="2800" dirty="0" smtClean="0"/>
              <a:t>Coaches are to collect money for team items (apparel, camps, etc.) and submit to Bonnie.</a:t>
            </a:r>
            <a:endParaRPr lang="en-US" dirty="0"/>
          </a:p>
        </p:txBody>
      </p:sp>
    </p:spTree>
    <p:extLst>
      <p:ext uri="{BB962C8B-B14F-4D97-AF65-F5344CB8AC3E}">
        <p14:creationId xmlns:p14="http://schemas.microsoft.com/office/powerpoint/2010/main" val="3150172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Photos	</a:t>
            </a:r>
            <a:endParaRPr lang="en-US" dirty="0"/>
          </a:p>
        </p:txBody>
      </p:sp>
      <p:sp>
        <p:nvSpPr>
          <p:cNvPr id="3" name="Content Placeholder 2"/>
          <p:cNvSpPr>
            <a:spLocks noGrp="1"/>
          </p:cNvSpPr>
          <p:nvPr>
            <p:ph sz="quarter" idx="13"/>
          </p:nvPr>
        </p:nvSpPr>
        <p:spPr/>
        <p:txBody>
          <a:bodyPr>
            <a:normAutofit/>
          </a:bodyPr>
          <a:lstStyle/>
          <a:p>
            <a:r>
              <a:rPr lang="en-US" sz="2400" dirty="0" smtClean="0"/>
              <a:t>Michele Hoffman, at Hoffman Photography will continue to serve the school.</a:t>
            </a:r>
          </a:p>
          <a:p>
            <a:r>
              <a:rPr lang="en-US" sz="2400" dirty="0" smtClean="0"/>
              <a:t>Photo dates/times will be announced after the season begins and teams are formed. </a:t>
            </a:r>
            <a:r>
              <a:rPr lang="en-US" sz="2400" b="1" i="1" dirty="0" smtClean="0"/>
              <a:t>Tentatively scheduled for August 22.</a:t>
            </a:r>
          </a:p>
          <a:p>
            <a:r>
              <a:rPr lang="en-US" sz="2400" dirty="0" smtClean="0"/>
              <a:t>Photo order forms have been eliminated.  Students register for photos on iPads provided by photographer; parents are immediately sent a link where they can place order.  Photos are mailed right to their home.</a:t>
            </a:r>
            <a:endParaRPr lang="en-US" sz="2400" dirty="0"/>
          </a:p>
        </p:txBody>
      </p:sp>
    </p:spTree>
    <p:extLst>
      <p:ext uri="{BB962C8B-B14F-4D97-AF65-F5344CB8AC3E}">
        <p14:creationId xmlns:p14="http://schemas.microsoft.com/office/powerpoint/2010/main" val="1105182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contest results</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sz="2800" dirty="0" smtClean="0"/>
              <a:t>Coaches are responsible for posting </a:t>
            </a:r>
            <a:r>
              <a:rPr lang="en-US" sz="2800" dirty="0"/>
              <a:t>contest results to the MHSAA: </a:t>
            </a:r>
            <a:r>
              <a:rPr lang="en-US" sz="2800" dirty="0">
                <a:solidFill>
                  <a:srgbClr val="FFFF00"/>
                </a:solidFill>
                <a:hlinkClick r:id="rId3"/>
              </a:rPr>
              <a:t>https://</a:t>
            </a:r>
            <a:r>
              <a:rPr lang="en-US" sz="2800" dirty="0" smtClean="0">
                <a:solidFill>
                  <a:srgbClr val="FFFF00"/>
                </a:solidFill>
                <a:hlinkClick r:id="rId3"/>
              </a:rPr>
              <a:t>www.mhsaa.com/Sports/Score-Center</a:t>
            </a:r>
            <a:endParaRPr lang="en-US" sz="2800" dirty="0" smtClean="0">
              <a:solidFill>
                <a:srgbClr val="FFFF00"/>
              </a:solidFill>
            </a:endParaRPr>
          </a:p>
          <a:p>
            <a:endParaRPr lang="en-US" sz="2800" dirty="0"/>
          </a:p>
          <a:p>
            <a:r>
              <a:rPr lang="en-US" sz="2800" dirty="0" smtClean="0"/>
              <a:t>Additional methods:</a:t>
            </a:r>
          </a:p>
          <a:p>
            <a:pPr lvl="1"/>
            <a:r>
              <a:rPr lang="en-US" sz="1800" dirty="0" smtClean="0"/>
              <a:t>Lansing State Journal Sports: (800) 365-1068; Fax (517) 377-1298; </a:t>
            </a:r>
            <a:r>
              <a:rPr lang="en-US" sz="1800" dirty="0" smtClean="0">
                <a:hlinkClick r:id="rId4"/>
              </a:rPr>
              <a:t>sports@lsj.com</a:t>
            </a:r>
            <a:endParaRPr lang="en-US" sz="1800" dirty="0" smtClean="0"/>
          </a:p>
          <a:p>
            <a:pPr lvl="1"/>
            <a:r>
              <a:rPr lang="en-US" sz="1800" dirty="0" smtClean="0"/>
              <a:t>WLNS TV-6 Sports (517) 367-2142</a:t>
            </a:r>
          </a:p>
          <a:p>
            <a:pPr lvl="1"/>
            <a:r>
              <a:rPr lang="en-US" sz="1800" dirty="0" smtClean="0"/>
              <a:t>WILX TV-10 Sports (517) 394-9311</a:t>
            </a:r>
          </a:p>
          <a:p>
            <a:pPr lvl="1"/>
            <a:r>
              <a:rPr lang="en-US" sz="1800" dirty="0" smtClean="0"/>
              <a:t>MLIVE 1-877-270-9533; </a:t>
            </a:r>
            <a:r>
              <a:rPr lang="en-US" sz="1800" dirty="0" smtClean="0">
                <a:hlinkClick r:id="rId5"/>
              </a:rPr>
              <a:t>prepsports@mlive.com</a:t>
            </a:r>
            <a:endParaRPr lang="en-US" sz="1800" dirty="0" smtClean="0"/>
          </a:p>
          <a:p>
            <a:pPr marL="457200" lvl="1" indent="0">
              <a:buNone/>
            </a:pPr>
            <a:endParaRPr lang="en-US" sz="3000" b="1" dirty="0"/>
          </a:p>
          <a:p>
            <a:pPr marL="457200" lvl="1" indent="0">
              <a:buNone/>
            </a:pPr>
            <a:r>
              <a:rPr lang="en-US" sz="3000" b="1" dirty="0" smtClean="0"/>
              <a:t>Please text/email Bonnie the score – Twitter!  </a:t>
            </a:r>
            <a:r>
              <a:rPr lang="en-US" sz="3000" b="1" dirty="0" smtClean="0">
                <a:sym typeface="Wingdings" panose="05000000000000000000" pitchFamily="2" charset="2"/>
              </a:rPr>
              <a:t></a:t>
            </a:r>
            <a:endParaRPr lang="en-US" sz="3000" b="1" dirty="0" smtClean="0"/>
          </a:p>
          <a:p>
            <a:endParaRPr lang="en-US" dirty="0"/>
          </a:p>
          <a:p>
            <a:endParaRPr lang="en-US" dirty="0"/>
          </a:p>
        </p:txBody>
      </p:sp>
    </p:spTree>
    <p:extLst>
      <p:ext uri="{BB962C8B-B14F-4D97-AF65-F5344CB8AC3E}">
        <p14:creationId xmlns:p14="http://schemas.microsoft.com/office/powerpoint/2010/main" val="21977891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Season</a:t>
            </a:r>
            <a:br>
              <a:rPr lang="en-US" dirty="0" smtClean="0"/>
            </a:br>
            <a:endParaRPr lang="en-US" i="1" dirty="0"/>
          </a:p>
        </p:txBody>
      </p:sp>
      <p:sp>
        <p:nvSpPr>
          <p:cNvPr id="3" name="Content Placeholder 2"/>
          <p:cNvSpPr>
            <a:spLocks noGrp="1"/>
          </p:cNvSpPr>
          <p:nvPr>
            <p:ph sz="quarter" idx="13"/>
          </p:nvPr>
        </p:nvSpPr>
        <p:spPr/>
        <p:txBody>
          <a:bodyPr/>
          <a:lstStyle/>
          <a:p>
            <a:r>
              <a:rPr lang="en-US" dirty="0" smtClean="0"/>
              <a:t>Please communicate with the athletic office on any post-season awards needed and the date of your post-season banquet. Facility request must be filled out prior to school space being reserved.  </a:t>
            </a:r>
            <a:r>
              <a:rPr lang="en-US" b="1" i="1" dirty="0" smtClean="0"/>
              <a:t>Please allow ample time for awards to be processed prior to the banquet!</a:t>
            </a:r>
          </a:p>
          <a:p>
            <a:r>
              <a:rPr lang="en-US" b="1" i="1" dirty="0" smtClean="0"/>
              <a:t> </a:t>
            </a:r>
            <a:r>
              <a:rPr lang="en-US" dirty="0" smtClean="0"/>
              <a:t>Head varsity coaches will receive a post-season performance evaluation via Coach Evaluator</a:t>
            </a:r>
            <a:r>
              <a:rPr lang="en-US" dirty="0"/>
              <a:t>.</a:t>
            </a:r>
            <a:r>
              <a:rPr lang="en-US" dirty="0" smtClean="0"/>
              <a:t>  </a:t>
            </a:r>
          </a:p>
          <a:p>
            <a:r>
              <a:rPr lang="en-US" dirty="0" smtClean="0"/>
              <a:t>Head varsity coaches will be responsible for evaluating sub-varsity coaches at all applicable levels. (If applicable.)</a:t>
            </a:r>
          </a:p>
          <a:p>
            <a:r>
              <a:rPr lang="en-US" dirty="0" smtClean="0"/>
              <a:t>MS Coaches will have a verbal post-season performance evaluation.</a:t>
            </a:r>
          </a:p>
          <a:p>
            <a:endParaRPr lang="en-US" dirty="0"/>
          </a:p>
        </p:txBody>
      </p:sp>
    </p:spTree>
    <p:extLst>
      <p:ext uri="{BB962C8B-B14F-4D97-AF65-F5344CB8AC3E}">
        <p14:creationId xmlns:p14="http://schemas.microsoft.com/office/powerpoint/2010/main" val="21768983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NCAA Eligibility Center</a:t>
            </a:r>
            <a:endParaRPr lang="en-US" dirty="0"/>
          </a:p>
        </p:txBody>
      </p:sp>
      <p:sp>
        <p:nvSpPr>
          <p:cNvPr id="3" name="Content Placeholder 2"/>
          <p:cNvSpPr>
            <a:spLocks noGrp="1"/>
          </p:cNvSpPr>
          <p:nvPr>
            <p:ph sz="quarter" idx="13"/>
          </p:nvPr>
        </p:nvSpPr>
        <p:spPr/>
        <p:txBody>
          <a:bodyPr/>
          <a:lstStyle/>
          <a:p>
            <a:r>
              <a:rPr lang="en-US" sz="2800" dirty="0" smtClean="0"/>
              <a:t>Assist athletes in the college recruitment process.</a:t>
            </a:r>
          </a:p>
          <a:p>
            <a:r>
              <a:rPr lang="en-US" sz="2800" dirty="0" smtClean="0"/>
              <a:t>Prospective Division I or II athletes are required to register. Also registration area for Division III / Undecided.</a:t>
            </a:r>
          </a:p>
          <a:p>
            <a:r>
              <a:rPr lang="en-US" sz="2800" dirty="0" smtClean="0"/>
              <a:t>Application materials located at: </a:t>
            </a:r>
            <a:r>
              <a:rPr lang="en-US" sz="2800" dirty="0">
                <a:hlinkClick r:id="rId3"/>
              </a:rPr>
              <a:t>https://web3.ncaa.org/ecwr3</a:t>
            </a:r>
            <a:r>
              <a:rPr lang="en-US" sz="2800" dirty="0" smtClean="0">
                <a:hlinkClick r:id="rId3"/>
              </a:rPr>
              <a:t>/</a:t>
            </a:r>
            <a:endParaRPr lang="en-US" sz="2800" dirty="0" smtClean="0"/>
          </a:p>
          <a:p>
            <a:endParaRPr lang="en-US" dirty="0"/>
          </a:p>
          <a:p>
            <a:endParaRPr lang="en-US" dirty="0"/>
          </a:p>
        </p:txBody>
      </p:sp>
    </p:spTree>
    <p:extLst>
      <p:ext uri="{BB962C8B-B14F-4D97-AF65-F5344CB8AC3E}">
        <p14:creationId xmlns:p14="http://schemas.microsoft.com/office/powerpoint/2010/main" val="2413241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impressions</a:t>
            </a:r>
            <a:endParaRPr lang="en-US" dirty="0"/>
          </a:p>
        </p:txBody>
      </p:sp>
      <p:sp>
        <p:nvSpPr>
          <p:cNvPr id="3" name="Content Placeholder 2"/>
          <p:cNvSpPr>
            <a:spLocks noGrp="1"/>
          </p:cNvSpPr>
          <p:nvPr>
            <p:ph sz="quarter" idx="13"/>
          </p:nvPr>
        </p:nvSpPr>
        <p:spPr/>
        <p:txBody>
          <a:bodyPr/>
          <a:lstStyle/>
          <a:p>
            <a:r>
              <a:rPr lang="en-US" dirty="0" smtClean="0"/>
              <a:t>Coaches, especially those that oversee a Fall sport, will most often be the first LCS impression.  You will interact with those students long before they even see a classroom.  </a:t>
            </a:r>
          </a:p>
          <a:p>
            <a:r>
              <a:rPr lang="en-US" dirty="0" smtClean="0"/>
              <a:t>First </a:t>
            </a:r>
            <a:r>
              <a:rPr lang="en-US" dirty="0"/>
              <a:t>impressions matter – especially on the first </a:t>
            </a:r>
            <a:r>
              <a:rPr lang="en-US" dirty="0" smtClean="0"/>
              <a:t>day, be it school or practice. </a:t>
            </a:r>
            <a:r>
              <a:rPr lang="en-US" dirty="0"/>
              <a:t>Students arrive with a mix of emotions. Most, however, are </a:t>
            </a:r>
            <a:r>
              <a:rPr lang="en-US" dirty="0" smtClean="0"/>
              <a:t>nervous.</a:t>
            </a:r>
          </a:p>
          <a:p>
            <a:pPr lvl="1"/>
            <a:r>
              <a:rPr lang="en-US" dirty="0" smtClean="0"/>
              <a:t>Don’t just introduce yourself; share your story.</a:t>
            </a:r>
            <a:endParaRPr lang="en-US" b="1" dirty="0" smtClean="0"/>
          </a:p>
          <a:p>
            <a:pPr lvl="1"/>
            <a:r>
              <a:rPr lang="en-US" dirty="0" smtClean="0"/>
              <a:t>Welcome them; give them a sense of belonging.</a:t>
            </a:r>
          </a:p>
          <a:p>
            <a:pPr lvl="1"/>
            <a:r>
              <a:rPr lang="en-US" dirty="0" smtClean="0"/>
              <a:t>Facilitate introductions to other teammates.</a:t>
            </a:r>
          </a:p>
          <a:p>
            <a:pPr lvl="1"/>
            <a:r>
              <a:rPr lang="en-US" dirty="0" smtClean="0"/>
              <a:t>Check in.  Ask how the transition is going.</a:t>
            </a:r>
            <a:r>
              <a:rPr lang="en-US" dirty="0"/>
              <a:t/>
            </a:r>
            <a:br>
              <a:rPr lang="en-US" dirty="0"/>
            </a:br>
            <a:endParaRPr lang="en-US" dirty="0" smtClean="0"/>
          </a:p>
          <a:p>
            <a:pPr marL="0" indent="0">
              <a:buNone/>
            </a:pPr>
            <a:endParaRPr lang="en-US" dirty="0"/>
          </a:p>
        </p:txBody>
      </p:sp>
    </p:spTree>
    <p:extLst>
      <p:ext uri="{BB962C8B-B14F-4D97-AF65-F5344CB8AC3E}">
        <p14:creationId xmlns:p14="http://schemas.microsoft.com/office/powerpoint/2010/main" val="26309110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838200"/>
            <a:ext cx="7924800" cy="4114800"/>
          </a:xfrm>
        </p:spPr>
        <p:txBody>
          <a:bodyPr>
            <a:normAutofit fontScale="92500" lnSpcReduction="10000"/>
          </a:bodyPr>
          <a:lstStyle/>
          <a:p>
            <a:pPr algn="ctr"/>
            <a:endParaRPr lang="en-US" dirty="0" smtClean="0"/>
          </a:p>
          <a:p>
            <a:pPr algn="ctr"/>
            <a:endParaRPr lang="en-US" sz="2800" dirty="0"/>
          </a:p>
          <a:p>
            <a:pPr marL="0" indent="0" algn="ctr">
              <a:buNone/>
            </a:pPr>
            <a:r>
              <a:rPr lang="en-US" sz="2800" dirty="0" smtClean="0"/>
              <a:t>Bonnie Binioris</a:t>
            </a:r>
          </a:p>
          <a:p>
            <a:pPr marL="0" indent="0" algn="ctr">
              <a:buNone/>
            </a:pPr>
            <a:r>
              <a:rPr lang="en-US" sz="2800" dirty="0" smtClean="0"/>
              <a:t>Cell: 517-303-6152</a:t>
            </a:r>
          </a:p>
          <a:p>
            <a:pPr marL="0" indent="0" algn="ctr">
              <a:buNone/>
            </a:pPr>
            <a:r>
              <a:rPr lang="en-US" sz="2800" dirty="0" smtClean="0"/>
              <a:t>Home: 517-203-0846</a:t>
            </a:r>
          </a:p>
          <a:p>
            <a:pPr marL="0" indent="0" algn="ctr">
              <a:buNone/>
            </a:pPr>
            <a:r>
              <a:rPr lang="en-US" sz="2800" dirty="0" smtClean="0"/>
              <a:t>Call or text ANYTIME</a:t>
            </a:r>
          </a:p>
          <a:p>
            <a:pPr marL="0" indent="0" algn="ctr">
              <a:buNone/>
            </a:pPr>
            <a:endParaRPr lang="en-US" sz="2800" dirty="0"/>
          </a:p>
          <a:p>
            <a:pPr marL="0" indent="0" algn="ctr">
              <a:buNone/>
            </a:pPr>
            <a:r>
              <a:rPr lang="en-US" sz="2800" dirty="0" smtClean="0"/>
              <a:t>bbinioris@lansingchristianschool.org</a:t>
            </a:r>
            <a:endParaRPr lang="en-US" sz="2800" dirty="0"/>
          </a:p>
        </p:txBody>
      </p:sp>
    </p:spTree>
    <p:extLst>
      <p:ext uri="{BB962C8B-B14F-4D97-AF65-F5344CB8AC3E}">
        <p14:creationId xmlns:p14="http://schemas.microsoft.com/office/powerpoint/2010/main" val="37826754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81000"/>
            <a:ext cx="7924800" cy="1752600"/>
          </a:xfrm>
        </p:spPr>
        <p:txBody>
          <a:bodyPr>
            <a:normAutofit fontScale="92500" lnSpcReduction="10000"/>
          </a:bodyPr>
          <a:lstStyle/>
          <a:p>
            <a:pPr marL="0" indent="0" algn="ctr">
              <a:buNone/>
            </a:pPr>
            <a:endParaRPr lang="en-US" sz="2400" dirty="0"/>
          </a:p>
          <a:p>
            <a:pPr marL="0" indent="0" algn="ctr">
              <a:buNone/>
            </a:pPr>
            <a:r>
              <a:rPr lang="en-US" sz="3600" i="1" dirty="0" smtClean="0"/>
              <a:t>Chris </a:t>
            </a:r>
            <a:r>
              <a:rPr lang="en-US" sz="3600" i="1" dirty="0" err="1" smtClean="0"/>
              <a:t>Mustaine</a:t>
            </a:r>
            <a:r>
              <a:rPr lang="en-US" sz="3600" i="1" dirty="0" smtClean="0"/>
              <a:t>, Head Varsity Coach</a:t>
            </a:r>
          </a:p>
          <a:p>
            <a:pPr marL="0" indent="0" algn="ctr">
              <a:buNone/>
            </a:pPr>
            <a:r>
              <a:rPr lang="en-US" sz="3600" i="1" dirty="0" smtClean="0"/>
              <a:t>Boys Basketball Program</a:t>
            </a:r>
          </a:p>
          <a:p>
            <a:pPr marL="0" indent="0" algn="ctr">
              <a:buNone/>
            </a:pPr>
            <a:endParaRPr lang="en-US" i="1" dirty="0"/>
          </a:p>
          <a:p>
            <a:pPr marL="0" indent="0" algn="ctr">
              <a:buNone/>
            </a:pPr>
            <a:endParaRPr lang="en-US" i="1" dirty="0"/>
          </a:p>
        </p:txBody>
      </p:sp>
      <p:sp>
        <p:nvSpPr>
          <p:cNvPr id="2" name="TextBox 1"/>
          <p:cNvSpPr txBox="1"/>
          <p:nvPr/>
        </p:nvSpPr>
        <p:spPr>
          <a:xfrm>
            <a:off x="1790700" y="2438400"/>
            <a:ext cx="5562600" cy="1938992"/>
          </a:xfrm>
          <a:prstGeom prst="rect">
            <a:avLst/>
          </a:prstGeom>
          <a:noFill/>
        </p:spPr>
        <p:txBody>
          <a:bodyPr wrap="square" rtlCol="0">
            <a:spAutoFit/>
          </a:bodyPr>
          <a:lstStyle/>
          <a:p>
            <a:pPr algn="ctr"/>
            <a:r>
              <a:rPr lang="en-US" sz="4000" b="1" u="sng" dirty="0" smtClean="0"/>
              <a:t>Group Training</a:t>
            </a:r>
          </a:p>
          <a:p>
            <a:pPr algn="ctr"/>
            <a:r>
              <a:rPr lang="en-US" sz="4000" dirty="0" smtClean="0"/>
              <a:t>FCA – Fellowship of Christian Athletes</a:t>
            </a:r>
            <a:endParaRPr lang="en-US" sz="4000" dirty="0"/>
          </a:p>
        </p:txBody>
      </p:sp>
    </p:spTree>
    <p:extLst>
      <p:ext uri="{BB962C8B-B14F-4D97-AF65-F5344CB8AC3E}">
        <p14:creationId xmlns:p14="http://schemas.microsoft.com/office/powerpoint/2010/main" val="1486369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Greater Lansing Activities Conference</a:t>
            </a:r>
            <a:br>
              <a:rPr lang="en-US" dirty="0" smtClean="0"/>
            </a:br>
            <a:r>
              <a:rPr lang="en-US" dirty="0" smtClean="0"/>
              <a:t>(GLAC)</a:t>
            </a:r>
            <a:endParaRPr lang="en-US" dirty="0"/>
          </a:p>
        </p:txBody>
      </p:sp>
      <p:sp>
        <p:nvSpPr>
          <p:cNvPr id="3" name="Content Placeholder 2"/>
          <p:cNvSpPr>
            <a:spLocks noGrp="1"/>
          </p:cNvSpPr>
          <p:nvPr>
            <p:ph sz="quarter" idx="13"/>
          </p:nvPr>
        </p:nvSpPr>
        <p:spPr>
          <a:xfrm>
            <a:off x="1447800" y="1600200"/>
            <a:ext cx="6553200" cy="4114800"/>
          </a:xfrm>
        </p:spPr>
        <p:txBody>
          <a:bodyPr>
            <a:normAutofit fontScale="92500" lnSpcReduction="20000"/>
          </a:bodyPr>
          <a:lstStyle/>
          <a:p>
            <a:endParaRPr lang="en-US" dirty="0" smtClean="0"/>
          </a:p>
          <a:p>
            <a:r>
              <a:rPr lang="en-US" sz="1900" dirty="0" smtClean="0"/>
              <a:t>Lansing Christian	</a:t>
            </a:r>
          </a:p>
          <a:p>
            <a:r>
              <a:rPr lang="en-US" sz="1900" dirty="0" smtClean="0"/>
              <a:t>Lakewood</a:t>
            </a:r>
          </a:p>
          <a:p>
            <a:r>
              <a:rPr lang="en-US" sz="1900" dirty="0" smtClean="0"/>
              <a:t>Leslie</a:t>
            </a:r>
          </a:p>
          <a:p>
            <a:r>
              <a:rPr lang="en-US" sz="1900" dirty="0" smtClean="0"/>
              <a:t>Maple Valley</a:t>
            </a:r>
          </a:p>
          <a:p>
            <a:r>
              <a:rPr lang="en-US" sz="1900" dirty="0" smtClean="0"/>
              <a:t>Olivet</a:t>
            </a:r>
          </a:p>
          <a:p>
            <a:r>
              <a:rPr lang="en-US" sz="1900" dirty="0" smtClean="0"/>
              <a:t>Perry</a:t>
            </a:r>
          </a:p>
          <a:p>
            <a:r>
              <a:rPr lang="en-US" sz="1900" dirty="0" smtClean="0"/>
              <a:t>Stockbridge</a:t>
            </a:r>
            <a:endParaRPr lang="en-US" sz="1900" dirty="0"/>
          </a:p>
          <a:p>
            <a:endParaRPr lang="en-US" sz="1900" dirty="0" smtClean="0"/>
          </a:p>
          <a:p>
            <a:r>
              <a:rPr lang="en-US" sz="1900" dirty="0" smtClean="0"/>
              <a:t>Tennis – </a:t>
            </a:r>
            <a:r>
              <a:rPr lang="en-US" sz="1900" b="1" dirty="0" smtClean="0"/>
              <a:t>Southern Michigan Independent Tennis League</a:t>
            </a:r>
            <a:r>
              <a:rPr lang="en-US" sz="1900" dirty="0" smtClean="0"/>
              <a:t> (SMITL)</a:t>
            </a:r>
          </a:p>
          <a:p>
            <a:pPr marL="914400" lvl="2" indent="0">
              <a:buNone/>
            </a:pPr>
            <a:r>
              <a:rPr lang="en-US" sz="1900" dirty="0" smtClean="0"/>
              <a:t>	Lansing Christian, Columbia Central, Leslie, 	Hillsdale, Onsted and Albion</a:t>
            </a:r>
          </a:p>
          <a:p>
            <a:pPr marL="457200" lvl="1" indent="0">
              <a:buNone/>
            </a:pPr>
            <a:endParaRPr lang="en-US" dirty="0" smtClean="0"/>
          </a:p>
        </p:txBody>
      </p:sp>
    </p:spTree>
    <p:extLst>
      <p:ext uri="{BB962C8B-B14F-4D97-AF65-F5344CB8AC3E}">
        <p14:creationId xmlns:p14="http://schemas.microsoft.com/office/powerpoint/2010/main" val="2707933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your season</a:t>
            </a:r>
            <a:br>
              <a:rPr lang="en-US" dirty="0" smtClean="0"/>
            </a:br>
            <a:r>
              <a:rPr lang="en-US" sz="1600" i="1" dirty="0" smtClean="0"/>
              <a:t>Items in your folder</a:t>
            </a:r>
            <a:endParaRPr lang="en-US" i="1" dirty="0"/>
          </a:p>
        </p:txBody>
      </p:sp>
      <p:sp>
        <p:nvSpPr>
          <p:cNvPr id="3" name="Content Placeholder 2"/>
          <p:cNvSpPr>
            <a:spLocks noGrp="1"/>
          </p:cNvSpPr>
          <p:nvPr>
            <p:ph sz="quarter" idx="13"/>
          </p:nvPr>
        </p:nvSpPr>
        <p:spPr/>
        <p:txBody>
          <a:bodyPr/>
          <a:lstStyle/>
          <a:p>
            <a:r>
              <a:rPr lang="en-US" sz="2400" dirty="0" smtClean="0"/>
              <a:t>MHSAA Quick Calendar</a:t>
            </a:r>
          </a:p>
          <a:p>
            <a:r>
              <a:rPr lang="en-US" sz="2400" dirty="0" smtClean="0"/>
              <a:t>MHSAA Coaches Guidebook</a:t>
            </a:r>
          </a:p>
          <a:p>
            <a:endParaRPr lang="en-US" sz="2400" dirty="0" smtClean="0"/>
          </a:p>
          <a:p>
            <a:r>
              <a:rPr lang="en-US" sz="2400" dirty="0" smtClean="0"/>
              <a:t>MHSAA Fall Preseason Guide </a:t>
            </a:r>
          </a:p>
          <a:p>
            <a:pPr marL="457200" lvl="1" indent="0">
              <a:buNone/>
            </a:pPr>
            <a:r>
              <a:rPr lang="en-US" sz="2000" dirty="0" smtClean="0"/>
              <a:t>Pursuant to MHSAA Preseason Downtime – Beginning August 1 for Fall sports, 14 calendar days prior to start of Winter sports and March 1 for Spring sports.  NO OPEN GYMS, SPORT-SPECIFIC CAMPS OR CLINICS.  </a:t>
            </a:r>
            <a:r>
              <a:rPr lang="en-US" sz="2000" i="1" dirty="0" smtClean="0"/>
              <a:t>Four-Player Rule is in effect</a:t>
            </a:r>
            <a:r>
              <a:rPr lang="en-US" sz="2000" dirty="0" smtClean="0"/>
              <a:t>.  </a:t>
            </a:r>
            <a:r>
              <a:rPr lang="en-US" sz="2000" b="1" dirty="0" smtClean="0"/>
              <a:t>Out-of-Season Coaching Regulations (In your folder.)</a:t>
            </a:r>
          </a:p>
          <a:p>
            <a:pPr lvl="1"/>
            <a:endParaRPr lang="en-US" dirty="0"/>
          </a:p>
        </p:txBody>
      </p:sp>
    </p:spTree>
    <p:extLst>
      <p:ext uri="{BB962C8B-B14F-4D97-AF65-F5344CB8AC3E}">
        <p14:creationId xmlns:p14="http://schemas.microsoft.com/office/powerpoint/2010/main" val="3785499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PRIVIT	</a:t>
            </a:r>
            <a:endParaRPr lang="en-US" dirty="0"/>
          </a:p>
        </p:txBody>
      </p:sp>
      <p:sp>
        <p:nvSpPr>
          <p:cNvPr id="3" name="Content Placeholder 2"/>
          <p:cNvSpPr>
            <a:spLocks noGrp="1"/>
          </p:cNvSpPr>
          <p:nvPr>
            <p:ph sz="quarter" idx="13"/>
          </p:nvPr>
        </p:nvSpPr>
        <p:spPr/>
        <p:txBody>
          <a:bodyPr>
            <a:normAutofit/>
          </a:bodyPr>
          <a:lstStyle/>
          <a:p>
            <a:r>
              <a:rPr lang="en-US" sz="2000" dirty="0"/>
              <a:t>Lansing Christian School has partnered with PRIVIT to automate the collection process and management of health forms required for athletic participation. </a:t>
            </a:r>
            <a:endParaRPr lang="en-US" sz="2000" dirty="0" smtClean="0"/>
          </a:p>
          <a:p>
            <a:r>
              <a:rPr lang="en-US" sz="2000" dirty="0" smtClean="0"/>
              <a:t>To </a:t>
            </a:r>
            <a:r>
              <a:rPr lang="en-US" sz="2000" dirty="0"/>
              <a:t>be eligible to participate </a:t>
            </a:r>
            <a:r>
              <a:rPr lang="en-US" sz="2000" dirty="0" smtClean="0"/>
              <a:t>in athletics, students </a:t>
            </a:r>
            <a:r>
              <a:rPr lang="en-US" sz="2000" dirty="0"/>
              <a:t>must have their physical, code of conduct and concussion awareness forms on file with PRIVIT </a:t>
            </a:r>
            <a:r>
              <a:rPr lang="en-US" sz="2000" u="sng" dirty="0"/>
              <a:t>prior to </a:t>
            </a:r>
            <a:r>
              <a:rPr lang="en-US" sz="2000" u="sng" dirty="0" smtClean="0"/>
              <a:t>participating in the </a:t>
            </a:r>
            <a:r>
              <a:rPr lang="en-US" sz="2000" u="sng" dirty="0"/>
              <a:t>first </a:t>
            </a:r>
            <a:r>
              <a:rPr lang="en-US" sz="2000" u="sng" dirty="0" smtClean="0"/>
              <a:t>official practice</a:t>
            </a:r>
            <a:r>
              <a:rPr lang="en-US" sz="2000" dirty="0" smtClean="0"/>
              <a:t>.  </a:t>
            </a:r>
          </a:p>
          <a:p>
            <a:r>
              <a:rPr lang="en-US" sz="2000" dirty="0">
                <a:solidFill>
                  <a:schemeClr val="tx1">
                    <a:lumMod val="95000"/>
                  </a:schemeClr>
                </a:solidFill>
                <a:hlinkClick r:id="rId3"/>
              </a:rPr>
              <a:t>https://</a:t>
            </a:r>
            <a:r>
              <a:rPr lang="en-US" sz="2000" dirty="0" smtClean="0">
                <a:solidFill>
                  <a:schemeClr val="tx1">
                    <a:lumMod val="95000"/>
                  </a:schemeClr>
                </a:solidFill>
                <a:hlinkClick r:id="rId3"/>
              </a:rPr>
              <a:t>lansingchristianpilgrims-mi.e-ppe.com/index.jspa</a:t>
            </a:r>
            <a:r>
              <a:rPr lang="en-US" sz="2000" dirty="0" smtClean="0">
                <a:solidFill>
                  <a:schemeClr val="tx1">
                    <a:lumMod val="95000"/>
                  </a:schemeClr>
                </a:solidFill>
              </a:rPr>
              <a:t> </a:t>
            </a:r>
          </a:p>
          <a:p>
            <a:r>
              <a:rPr lang="en-US" sz="2000" dirty="0" smtClean="0"/>
              <a:t>Fall coaches already have access; print out a team report to see who’s “cleared” prior to the start time of your first practice.  </a:t>
            </a:r>
            <a:endParaRPr lang="en-US" sz="2000" dirty="0"/>
          </a:p>
        </p:txBody>
      </p:sp>
    </p:spTree>
    <p:extLst>
      <p:ext uri="{BB962C8B-B14F-4D97-AF65-F5344CB8AC3E}">
        <p14:creationId xmlns:p14="http://schemas.microsoft.com/office/powerpoint/2010/main" val="1790322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Viewing Schedules</a:t>
            </a:r>
            <a:br>
              <a:rPr lang="en-US" dirty="0" smtClean="0"/>
            </a:br>
            <a:r>
              <a:rPr lang="en-US" sz="1600" i="1" dirty="0" smtClean="0"/>
              <a:t>Where can I find my team schedule?</a:t>
            </a:r>
            <a:endParaRPr lang="en-US" sz="1600" i="1" dirty="0"/>
          </a:p>
        </p:txBody>
      </p:sp>
      <p:sp>
        <p:nvSpPr>
          <p:cNvPr id="3" name="Content Placeholder 2"/>
          <p:cNvSpPr>
            <a:spLocks noGrp="1"/>
          </p:cNvSpPr>
          <p:nvPr>
            <p:ph sz="quarter" idx="13"/>
          </p:nvPr>
        </p:nvSpPr>
        <p:spPr/>
        <p:txBody>
          <a:bodyPr>
            <a:normAutofit fontScale="92500" lnSpcReduction="20000"/>
          </a:bodyPr>
          <a:lstStyle/>
          <a:p>
            <a:r>
              <a:rPr lang="en-US" sz="2800" dirty="0" smtClean="0"/>
              <a:t>www.LCSPilgrims.com</a:t>
            </a:r>
          </a:p>
          <a:p>
            <a:r>
              <a:rPr lang="en-US" sz="2800" dirty="0" smtClean="0"/>
              <a:t>Game times, bus times, contest locations, etc., may be viewed from the school athletic website in live time. </a:t>
            </a:r>
          </a:p>
          <a:p>
            <a:r>
              <a:rPr lang="en-US" sz="2800" dirty="0" smtClean="0"/>
              <a:t>Google practice/game calendar will also viewable on school athletic website. </a:t>
            </a:r>
          </a:p>
          <a:p>
            <a:r>
              <a:rPr lang="en-US" sz="2800" dirty="0" smtClean="0"/>
              <a:t>Easier for coaches to post updates &amp; photos!</a:t>
            </a:r>
          </a:p>
          <a:p>
            <a:pPr marL="0" indent="0">
              <a:buNone/>
            </a:pPr>
            <a:r>
              <a:rPr lang="en-US" sz="2800" i="1" dirty="0" smtClean="0"/>
              <a:t>(“Google Sports Calendar – For Coaches” also located in your folder.)</a:t>
            </a:r>
          </a:p>
          <a:p>
            <a:endParaRPr lang="en-US" sz="2800" b="1" i="1" dirty="0" smtClean="0"/>
          </a:p>
          <a:p>
            <a:pPr marL="0" indent="0">
              <a:buNone/>
            </a:pPr>
            <a:r>
              <a:rPr lang="en-US" sz="2000" dirty="0" smtClean="0"/>
              <a:t>.  </a:t>
            </a:r>
            <a:endParaRPr lang="en-US" sz="2000" dirty="0"/>
          </a:p>
        </p:txBody>
      </p:sp>
    </p:spTree>
    <p:extLst>
      <p:ext uri="{BB962C8B-B14F-4D97-AF65-F5344CB8AC3E}">
        <p14:creationId xmlns:p14="http://schemas.microsoft.com/office/powerpoint/2010/main" val="3081705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your team</a:t>
            </a:r>
            <a:endParaRPr lang="en-US" dirty="0"/>
          </a:p>
        </p:txBody>
      </p:sp>
      <p:sp>
        <p:nvSpPr>
          <p:cNvPr id="3" name="Content Placeholder 2"/>
          <p:cNvSpPr>
            <a:spLocks noGrp="1"/>
          </p:cNvSpPr>
          <p:nvPr>
            <p:ph sz="quarter" idx="13"/>
          </p:nvPr>
        </p:nvSpPr>
        <p:spPr/>
        <p:txBody>
          <a:bodyPr>
            <a:normAutofit/>
          </a:bodyPr>
          <a:lstStyle/>
          <a:p>
            <a:r>
              <a:rPr lang="en-US" sz="1800" dirty="0" smtClean="0"/>
              <a:t>Coaches will attempt to keep as many athletes as possible on teams provided the participation numbers are manageable and beneficial to the program. </a:t>
            </a:r>
          </a:p>
          <a:p>
            <a:r>
              <a:rPr lang="en-US" sz="1800" dirty="0" smtClean="0"/>
              <a:t>Coaches will communicate tryout guidelines on the first day of practice.  This includes criteria for selection, length of tryout time, and number of athletes that will make the team.</a:t>
            </a:r>
          </a:p>
          <a:p>
            <a:r>
              <a:rPr lang="en-US" sz="1800" dirty="0" smtClean="0"/>
              <a:t>Coaches will communicate team selection privately with the athletes.  </a:t>
            </a:r>
          </a:p>
          <a:p>
            <a:r>
              <a:rPr lang="en-US" sz="1800" dirty="0" smtClean="0"/>
              <a:t>Coaches will maintain accurate rosters, with grade level and uniform numbers.</a:t>
            </a:r>
          </a:p>
          <a:p>
            <a:r>
              <a:rPr lang="en-US" sz="1800" dirty="0" smtClean="0"/>
              <a:t>Coaches will notify Bonnie if there is a change to the roster. </a:t>
            </a:r>
            <a:r>
              <a:rPr lang="en-US" sz="1800" b="1" dirty="0" smtClean="0"/>
              <a:t>(Important for eligibility!)</a:t>
            </a:r>
          </a:p>
          <a:p>
            <a:r>
              <a:rPr lang="en-US" sz="1800" dirty="0" smtClean="0"/>
              <a:t>Coaches will distribute uniforms and keep accurate inventory of those uniforms.  (Coaches MUST collect all uniforms at the completion of the season.)</a:t>
            </a:r>
            <a:endParaRPr lang="en-US" sz="1800" dirty="0"/>
          </a:p>
        </p:txBody>
      </p:sp>
    </p:spTree>
    <p:extLst>
      <p:ext uri="{BB962C8B-B14F-4D97-AF65-F5344CB8AC3E}">
        <p14:creationId xmlns:p14="http://schemas.microsoft.com/office/powerpoint/2010/main" val="3590980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Playing out of level</a:t>
            </a:r>
            <a:endParaRPr lang="en-US" dirty="0"/>
          </a:p>
        </p:txBody>
      </p:sp>
      <p:sp>
        <p:nvSpPr>
          <p:cNvPr id="3" name="Content Placeholder 2"/>
          <p:cNvSpPr>
            <a:spLocks noGrp="1"/>
          </p:cNvSpPr>
          <p:nvPr>
            <p:ph sz="quarter" idx="13"/>
          </p:nvPr>
        </p:nvSpPr>
        <p:spPr/>
        <p:txBody>
          <a:bodyPr>
            <a:normAutofit/>
          </a:bodyPr>
          <a:lstStyle/>
          <a:p>
            <a:r>
              <a:rPr lang="en-US" sz="2000" dirty="0" smtClean="0"/>
              <a:t>Coaches will communicate with parents first when considering moving an athlete to a higher level.  </a:t>
            </a:r>
          </a:p>
          <a:p>
            <a:r>
              <a:rPr lang="en-US" sz="2000" dirty="0" smtClean="0"/>
              <a:t>Athletes and parents will always have the right to deny a move to a </a:t>
            </a:r>
            <a:r>
              <a:rPr lang="en-US" sz="2000" u="sng" dirty="0" smtClean="0"/>
              <a:t>higher</a:t>
            </a:r>
            <a:r>
              <a:rPr lang="en-US" sz="2000" dirty="0" smtClean="0"/>
              <a:t> level; such a move is not mandatory.</a:t>
            </a:r>
          </a:p>
          <a:p>
            <a:r>
              <a:rPr lang="en-US" sz="2000" dirty="0" smtClean="0"/>
              <a:t>Coaches will continually evaluate an athlete who is moved to a higher level to ensure that the move is productive and beneficial for the athlete and the program.</a:t>
            </a:r>
            <a:endParaRPr lang="en-US" sz="2000" dirty="0"/>
          </a:p>
        </p:txBody>
      </p:sp>
    </p:spTree>
    <p:extLst>
      <p:ext uri="{BB962C8B-B14F-4D97-AF65-F5344CB8AC3E}">
        <p14:creationId xmlns:p14="http://schemas.microsoft.com/office/powerpoint/2010/main" val="1209878245"/>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1382</TotalTime>
  <Words>2997</Words>
  <Application>Microsoft Office PowerPoint</Application>
  <PresentationFormat>On-screen Show (4:3)</PresentationFormat>
  <Paragraphs>271</Paragraphs>
  <Slides>37</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Arial Narrow</vt:lpstr>
      <vt:lpstr>Calibri</vt:lpstr>
      <vt:lpstr>Wingdings</vt:lpstr>
      <vt:lpstr>Horizon</vt:lpstr>
      <vt:lpstr>Lansing Christian School annual coaches meeting</vt:lpstr>
      <vt:lpstr>Before we get started</vt:lpstr>
      <vt:lpstr>Vision and goals strong Foundation for a solid athletic department</vt:lpstr>
      <vt:lpstr>Greater Lansing Activities Conference (GLAC)</vt:lpstr>
      <vt:lpstr>Preparing for your season Items in your folder</vt:lpstr>
      <vt:lpstr>PRIVIT </vt:lpstr>
      <vt:lpstr>Viewing Schedules Where can I find my team schedule?</vt:lpstr>
      <vt:lpstr>Selecting your team</vt:lpstr>
      <vt:lpstr>Playing out of level</vt:lpstr>
      <vt:lpstr>Practice</vt:lpstr>
      <vt:lpstr>Game managers</vt:lpstr>
      <vt:lpstr>Communicating with your team Remind 101</vt:lpstr>
      <vt:lpstr>Parent Meetings</vt:lpstr>
      <vt:lpstr>Parent Meetings - Continued</vt:lpstr>
      <vt:lpstr>Academic Eligibility Also for Parent Meeting!</vt:lpstr>
      <vt:lpstr>Lansing Christian Academic Eligibility again….good info for parent meeting!</vt:lpstr>
      <vt:lpstr>Transfer Eligibility – NEW RULE 2019-20</vt:lpstr>
      <vt:lpstr>Transfer “Link” Reminder Page 10 (C) – MHSAA Coaches Guidebook</vt:lpstr>
      <vt:lpstr>Student-athlete personal conduct</vt:lpstr>
      <vt:lpstr>MHSAA Log-in www.mhsaa.com</vt:lpstr>
      <vt:lpstr>MHSAA Reminders</vt:lpstr>
      <vt:lpstr>MHSAA Rules meeting / CAP Training</vt:lpstr>
      <vt:lpstr>Additional MHSAA Reminders MHSAA Coaches Guidebook</vt:lpstr>
      <vt:lpstr>Emergency Response</vt:lpstr>
      <vt:lpstr>Concussion Law Reminder</vt:lpstr>
      <vt:lpstr>MHSAA Model Policy for heat/humidity Pages 38-39 in MHSAA Coaches Guidebook</vt:lpstr>
      <vt:lpstr>Game suspension requirements – weather Page 26 in MHSAA Coaches Guidebook</vt:lpstr>
      <vt:lpstr>Bus Transportation </vt:lpstr>
      <vt:lpstr>Dual Participation  Students who participate in more than one sport per season</vt:lpstr>
      <vt:lpstr>Ordering and Purchasing</vt:lpstr>
      <vt:lpstr>Team Photos </vt:lpstr>
      <vt:lpstr>Reporting contest results</vt:lpstr>
      <vt:lpstr>Post Season </vt:lpstr>
      <vt:lpstr>NCAA Eligibility Center</vt:lpstr>
      <vt:lpstr>First impressions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Bonnie Binioris</dc:creator>
  <cp:lastModifiedBy>Bonnie Binioris</cp:lastModifiedBy>
  <cp:revision>90</cp:revision>
  <cp:lastPrinted>2019-08-13T20:19:18Z</cp:lastPrinted>
  <dcterms:created xsi:type="dcterms:W3CDTF">2017-07-29T18:20:50Z</dcterms:created>
  <dcterms:modified xsi:type="dcterms:W3CDTF">2019-08-19T02:09:53Z</dcterms:modified>
</cp:coreProperties>
</file>